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tags/tag29.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Default Extension="mp4" ContentType="video/mp4"/>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6" r:id="rId3"/>
    <p:sldId id="259" r:id="rId4"/>
    <p:sldId id="260" r:id="rId5"/>
    <p:sldId id="261" r:id="rId6"/>
    <p:sldId id="262" r:id="rId7"/>
    <p:sldId id="263" r:id="rId8"/>
    <p:sldId id="264" r:id="rId9"/>
    <p:sldId id="265" r:id="rId10"/>
    <p:sldId id="266" r:id="rId11"/>
    <p:sldId id="267" r:id="rId12"/>
    <p:sldId id="268" r:id="rId13"/>
    <p:sldId id="303"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4" r:id="rId47"/>
    <p:sldId id="30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52" d="100"/>
          <a:sy n="52" d="100"/>
        </p:scale>
        <p:origin x="-112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F435E-1553-4178-B14A-E32EBBB78A06}" type="datetimeFigureOut">
              <a:rPr lang="es-AR" smtClean="0"/>
              <a:pPr/>
              <a:t>21/08/2017</a:t>
            </a:fld>
            <a:endParaRPr lang="es-A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25141-0964-4779-8EA3-DCE29C6CD4DD}" type="slidenum">
              <a:rPr lang="es-AR" smtClean="0"/>
              <a:pPr/>
              <a:t>‹#›</a:t>
            </a:fld>
            <a:endParaRPr lang="es-AR"/>
          </a:p>
        </p:txBody>
      </p:sp>
    </p:spTree>
    <p:extLst>
      <p:ext uri="{BB962C8B-B14F-4D97-AF65-F5344CB8AC3E}">
        <p14:creationId xmlns:p14="http://schemas.microsoft.com/office/powerpoint/2010/main" xmlns="" val="2351510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201778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US" dirty="0" smtClean="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049474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r>
              <a:rPr lang="es-AR" dirty="0">
                <a:solidFill>
                  <a:srgbClr val="002776"/>
                </a:solidFill>
                <a:cs typeface="Calibri" pitchFamily="34" charset="0"/>
              </a:rPr>
              <a:t>La frecuencia de los </a:t>
            </a:r>
            <a:r>
              <a:rPr lang="es-AR" dirty="0" err="1">
                <a:solidFill>
                  <a:srgbClr val="002776"/>
                </a:solidFill>
                <a:cs typeface="Calibri" pitchFamily="34" charset="0"/>
              </a:rPr>
              <a:t>cyber</a:t>
            </a:r>
            <a:r>
              <a:rPr lang="es-AR" dirty="0">
                <a:solidFill>
                  <a:srgbClr val="002776"/>
                </a:solidFill>
                <a:cs typeface="Calibri" pitchFamily="34" charset="0"/>
              </a:rPr>
              <a:t> ataques se incrementa exponencialmente.  Los atacantes tienen un número ilimitado de intentos para comprometer las defensas de sus objetivos, pero sólo  basta con tener una simple debilidad para que puedan entrar.</a:t>
            </a:r>
          </a:p>
          <a:p>
            <a:pPr marL="171381" indent="-171381">
              <a:lnSpc>
                <a:spcPts val="1735"/>
              </a:lnSpc>
              <a:spcBef>
                <a:spcPct val="0"/>
              </a:spcBef>
              <a:spcAft>
                <a:spcPts val="578"/>
              </a:spcAft>
              <a:buClr>
                <a:schemeClr val="accent2"/>
              </a:buClr>
              <a:buFont typeface="Arial" charset="0"/>
              <a:buChar char="•"/>
            </a:pPr>
            <a:r>
              <a:rPr lang="es-AR" dirty="0">
                <a:solidFill>
                  <a:srgbClr val="002776"/>
                </a:solidFill>
                <a:cs typeface="Calibri" pitchFamily="34" charset="0"/>
              </a:rPr>
              <a:t>Los negocios tienen que aceptar que no es posible prevenir todos los </a:t>
            </a:r>
            <a:r>
              <a:rPr lang="es-AR" dirty="0" err="1">
                <a:solidFill>
                  <a:srgbClr val="002776"/>
                </a:solidFill>
                <a:cs typeface="Calibri" pitchFamily="34" charset="0"/>
              </a:rPr>
              <a:t>cyber</a:t>
            </a:r>
            <a:r>
              <a:rPr lang="es-AR" dirty="0">
                <a:solidFill>
                  <a:srgbClr val="002776"/>
                </a:solidFill>
                <a:cs typeface="Calibri" pitchFamily="34" charset="0"/>
              </a:rPr>
              <a:t> ataques. Sin embargo, se puede reducir significativamente el daño identificando rápidamente con qué se está </a:t>
            </a:r>
            <a:r>
              <a:rPr lang="es-AR" dirty="0" err="1">
                <a:solidFill>
                  <a:srgbClr val="002776"/>
                </a:solidFill>
                <a:cs typeface="Calibri" pitchFamily="34" charset="0"/>
              </a:rPr>
              <a:t>lideando</a:t>
            </a:r>
            <a:r>
              <a:rPr lang="es-AR" dirty="0">
                <a:solidFill>
                  <a:srgbClr val="002776"/>
                </a:solidFill>
                <a:cs typeface="Calibri"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0765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23038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52247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25838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523070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958752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725507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52648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900193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881390">
              <a:defRPr/>
            </a:pPr>
            <a:r>
              <a:rPr lang="es-AR" dirty="0" smtClean="0"/>
              <a:t>Una Crisis puede ser un único mega evento o una combinación de problemas y eventos que colectivamente amenazan la supervivencia del Negocio.</a:t>
            </a:r>
          </a:p>
          <a:p>
            <a:pPr defTabSz="881390">
              <a:defRPr/>
            </a:pPr>
            <a:endParaRPr lang="en-GB" dirty="0" smtClean="0"/>
          </a:p>
          <a:p>
            <a:pPr defTabSz="881390">
              <a:defRPr/>
            </a:pPr>
            <a:r>
              <a:rPr lang="en-GB" dirty="0" err="1" smtClean="0"/>
              <a:t>Evento</a:t>
            </a:r>
            <a:r>
              <a:rPr lang="en-GB" dirty="0" smtClean="0"/>
              <a:t> mayor: </a:t>
            </a:r>
            <a:r>
              <a:rPr lang="es-AR" dirty="0">
                <a:solidFill>
                  <a:prstClr val="black"/>
                </a:solidFill>
              </a:rPr>
              <a:t>Fraudes cibernéticos, delitos financieros, confrontaciones, interrupciones tecnológicas e industriales, dificultades financieras, catástrofes tales como desastres naturales o eventos destructivos de origen humano -todo puede desencadenar una crisis</a:t>
            </a:r>
          </a:p>
          <a:p>
            <a:endParaRPr lang="en-GB" dirty="0" smtClean="0"/>
          </a:p>
          <a:p>
            <a:r>
              <a:rPr lang="en-GB" dirty="0" err="1" smtClean="0"/>
              <a:t>Organización</a:t>
            </a:r>
            <a:r>
              <a:rPr lang="en-GB" dirty="0" smtClean="0"/>
              <a:t>:</a:t>
            </a:r>
            <a:r>
              <a:rPr lang="en-GB" baseline="0" dirty="0" smtClean="0"/>
              <a:t> </a:t>
            </a:r>
            <a:r>
              <a:rPr lang="es-AR" dirty="0">
                <a:solidFill>
                  <a:prstClr val="black"/>
                </a:solidFill>
              </a:rPr>
              <a:t>Compañías</a:t>
            </a:r>
          </a:p>
          <a:p>
            <a:r>
              <a:rPr lang="es-AR" dirty="0">
                <a:solidFill>
                  <a:prstClr val="black"/>
                </a:solidFill>
              </a:rPr>
              <a:t>Entidades Financieras</a:t>
            </a:r>
          </a:p>
          <a:p>
            <a:r>
              <a:rPr lang="es-AR" dirty="0">
                <a:solidFill>
                  <a:prstClr val="black"/>
                </a:solidFill>
              </a:rPr>
              <a:t>Organismos gubernamentales</a:t>
            </a:r>
          </a:p>
          <a:p>
            <a:r>
              <a:rPr lang="es-AR" dirty="0">
                <a:solidFill>
                  <a:prstClr val="black"/>
                </a:solidFill>
              </a:rPr>
              <a:t>Sindicatos</a:t>
            </a:r>
          </a:p>
          <a:p>
            <a:r>
              <a:rPr lang="es-AR" dirty="0">
                <a:solidFill>
                  <a:prstClr val="black"/>
                </a:solidFill>
              </a:rPr>
              <a:t>Partidos Políticos</a:t>
            </a:r>
          </a:p>
          <a:p>
            <a:endParaRPr lang="en-GB" dirty="0" smtClean="0"/>
          </a:p>
          <a:p>
            <a:r>
              <a:rPr lang="en-GB" dirty="0" err="1" smtClean="0"/>
              <a:t>Objetivos</a:t>
            </a:r>
            <a:r>
              <a:rPr lang="en-GB" dirty="0" smtClean="0"/>
              <a:t> </a:t>
            </a:r>
            <a:r>
              <a:rPr lang="en-GB" dirty="0" err="1" smtClean="0"/>
              <a:t>estrategicos</a:t>
            </a:r>
            <a:r>
              <a:rPr lang="en-GB" dirty="0" smtClean="0"/>
              <a:t> : </a:t>
            </a:r>
            <a:r>
              <a:rPr lang="es-AR" dirty="0" err="1">
                <a:solidFill>
                  <a:prstClr val="black"/>
                </a:solidFill>
              </a:rPr>
              <a:t>Market</a:t>
            </a:r>
            <a:r>
              <a:rPr lang="es-AR" dirty="0">
                <a:solidFill>
                  <a:prstClr val="black"/>
                </a:solidFill>
              </a:rPr>
              <a:t> Share</a:t>
            </a:r>
          </a:p>
          <a:p>
            <a:r>
              <a:rPr lang="es-AR" dirty="0">
                <a:solidFill>
                  <a:prstClr val="black"/>
                </a:solidFill>
              </a:rPr>
              <a:t>Valor de Mercado</a:t>
            </a:r>
          </a:p>
          <a:p>
            <a:r>
              <a:rPr lang="es-AR" dirty="0">
                <a:solidFill>
                  <a:prstClr val="black"/>
                </a:solidFill>
              </a:rPr>
              <a:t>Financiamiento</a:t>
            </a:r>
          </a:p>
          <a:p>
            <a:r>
              <a:rPr lang="es-AR" dirty="0">
                <a:solidFill>
                  <a:prstClr val="black"/>
                </a:solidFill>
              </a:rPr>
              <a:t>Infraestructura</a:t>
            </a:r>
          </a:p>
          <a:p>
            <a:r>
              <a:rPr lang="es-AR" dirty="0">
                <a:solidFill>
                  <a:prstClr val="black"/>
                </a:solidFill>
              </a:rPr>
              <a:t>Propiedad Intelectual</a:t>
            </a:r>
          </a:p>
          <a:p>
            <a:endParaRPr lang="es-AR" dirty="0">
              <a:solidFill>
                <a:prstClr val="black"/>
              </a:solidFill>
            </a:endParaRPr>
          </a:p>
          <a:p>
            <a:r>
              <a:rPr lang="es-AR" dirty="0">
                <a:solidFill>
                  <a:prstClr val="black"/>
                </a:solidFill>
              </a:rPr>
              <a:t>Reputación</a:t>
            </a:r>
          </a:p>
          <a:p>
            <a:r>
              <a:rPr lang="es-AR" dirty="0">
                <a:solidFill>
                  <a:prstClr val="black"/>
                </a:solidFill>
              </a:rPr>
              <a:t>Credibilidad</a:t>
            </a:r>
          </a:p>
          <a:p>
            <a:r>
              <a:rPr lang="es-AR" dirty="0">
                <a:solidFill>
                  <a:prstClr val="black"/>
                </a:solidFill>
              </a:rPr>
              <a:t>Marca</a:t>
            </a:r>
          </a:p>
          <a:p>
            <a:r>
              <a:rPr lang="es-AR" dirty="0">
                <a:solidFill>
                  <a:prstClr val="black"/>
                </a:solidFill>
              </a:rPr>
              <a:t>Medio Ambiente</a:t>
            </a:r>
          </a:p>
          <a:p>
            <a:endParaRPr lang="es-AR" dirty="0">
              <a:solidFill>
                <a:prstClr val="black"/>
              </a:solidFill>
            </a:endParaRPr>
          </a:p>
          <a:p>
            <a:r>
              <a:rPr lang="es-AR" dirty="0">
                <a:solidFill>
                  <a:prstClr val="black"/>
                </a:solidFill>
              </a:rPr>
              <a:t>Viabilidad:</a:t>
            </a:r>
          </a:p>
          <a:p>
            <a:r>
              <a:rPr lang="es-AR" dirty="0">
                <a:solidFill>
                  <a:prstClr val="black"/>
                </a:solidFill>
              </a:rPr>
              <a:t>Rentabilidad</a:t>
            </a:r>
          </a:p>
          <a:p>
            <a:r>
              <a:rPr lang="es-AR" dirty="0">
                <a:solidFill>
                  <a:prstClr val="black"/>
                </a:solidFill>
              </a:rPr>
              <a:t>Solvencia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016920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491906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115936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289547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008752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1" indent="-171450">
              <a:lnSpc>
                <a:spcPct val="150000"/>
              </a:lnSpc>
              <a:buFont typeface="Arial" panose="020B0604020202020204" pitchFamily="34" charset="0"/>
              <a:buChar char="•"/>
            </a:pPr>
            <a:r>
              <a:rPr lang="es-AR" sz="1200" kern="1200" dirty="0" smtClean="0">
                <a:solidFill>
                  <a:schemeClr val="tx1"/>
                </a:solidFill>
                <a:latin typeface="Arial" panose="020B0604020202020204" pitchFamily="34" charset="0"/>
                <a:ea typeface="+mn-ea"/>
                <a:cs typeface="+mn-cs"/>
              </a:rPr>
              <a:t>¿Dentro de su Rol, que acciones debería llevar a cabo?</a:t>
            </a:r>
          </a:p>
          <a:p>
            <a:pPr marL="171450" lvl="1" indent="-171450">
              <a:lnSpc>
                <a:spcPct val="150000"/>
              </a:lnSpc>
              <a:buFont typeface="Arial" panose="020B0604020202020204" pitchFamily="34" charset="0"/>
              <a:buChar char="•"/>
            </a:pPr>
            <a:r>
              <a:rPr lang="es-AR" sz="1200" kern="1200" dirty="0" smtClean="0">
                <a:solidFill>
                  <a:schemeClr val="tx1"/>
                </a:solidFill>
                <a:latin typeface="Arial" panose="020B0604020202020204" pitchFamily="34" charset="0"/>
                <a:ea typeface="+mn-ea"/>
                <a:cs typeface="+mn-cs"/>
              </a:rPr>
              <a:t>¿Cuál debería ser el orden de prioridades?</a:t>
            </a:r>
          </a:p>
          <a:p>
            <a:pPr marL="171450" lvl="1" indent="-171450">
              <a:lnSpc>
                <a:spcPct val="150000"/>
              </a:lnSpc>
              <a:buFont typeface="Arial" panose="020B0604020202020204" pitchFamily="34" charset="0"/>
              <a:buChar char="•"/>
            </a:pPr>
            <a:r>
              <a:rPr lang="es-AR" sz="1200" kern="1200" dirty="0" smtClean="0">
                <a:solidFill>
                  <a:schemeClr val="tx1"/>
                </a:solidFill>
                <a:latin typeface="Arial" panose="020B0604020202020204" pitchFamily="34" charset="0"/>
                <a:ea typeface="+mn-ea"/>
                <a:cs typeface="+mn-cs"/>
              </a:rPr>
              <a:t>¿Que otra información debería conocer?</a:t>
            </a:r>
          </a:p>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45676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564624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262459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00892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951108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1" indent="-171450">
              <a:lnSpc>
                <a:spcPct val="150000"/>
              </a:lnSpc>
              <a:buFont typeface="Arial" panose="020B0604020202020204" pitchFamily="34" charset="0"/>
              <a:buChar char="•"/>
            </a:pPr>
            <a:r>
              <a:rPr lang="es-AR" sz="1200" kern="1200" dirty="0" smtClean="0">
                <a:solidFill>
                  <a:schemeClr val="tx1"/>
                </a:solidFill>
                <a:latin typeface="Arial" panose="020B0604020202020204" pitchFamily="34" charset="0"/>
                <a:ea typeface="+mn-ea"/>
                <a:cs typeface="+mn-cs"/>
              </a:rPr>
              <a:t>¿Cuál es el impacto de este evento? ¿Cómo deberían cambiar sus prioridades?</a:t>
            </a:r>
          </a:p>
          <a:p>
            <a:pPr marL="171450" lvl="1" indent="-171450">
              <a:lnSpc>
                <a:spcPct val="150000"/>
              </a:lnSpc>
              <a:buFont typeface="Arial" panose="020B0604020202020204" pitchFamily="34" charset="0"/>
              <a:buChar char="•"/>
            </a:pPr>
            <a:r>
              <a:rPr lang="es-AR" sz="1200" kern="1200" dirty="0" smtClean="0">
                <a:solidFill>
                  <a:schemeClr val="tx1"/>
                </a:solidFill>
                <a:latin typeface="Arial" panose="020B0604020202020204" pitchFamily="34" charset="0"/>
                <a:ea typeface="+mn-ea"/>
                <a:cs typeface="+mn-cs"/>
              </a:rPr>
              <a:t>¿Cómo debe ser conducida la respuesta de la Entidad?</a:t>
            </a:r>
          </a:p>
          <a:p>
            <a:pPr marL="171450" lvl="1" indent="-171450">
              <a:lnSpc>
                <a:spcPct val="150000"/>
              </a:lnSpc>
              <a:buFont typeface="Arial" panose="020B0604020202020204" pitchFamily="34" charset="0"/>
              <a:buChar char="•"/>
            </a:pPr>
            <a:r>
              <a:rPr lang="es-AR" sz="1200" kern="1200" dirty="0" smtClean="0">
                <a:solidFill>
                  <a:schemeClr val="tx1"/>
                </a:solidFill>
                <a:latin typeface="Arial" panose="020B0604020202020204" pitchFamily="34" charset="0"/>
                <a:ea typeface="+mn-ea"/>
                <a:cs typeface="+mn-cs"/>
              </a:rPr>
              <a:t>¿Existen factores que no se están teniendo en cuenta? </a:t>
            </a:r>
          </a:p>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82802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endParaRPr lang="es-AR"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594525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84624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381" indent="-171381">
              <a:lnSpc>
                <a:spcPts val="1735"/>
              </a:lnSpc>
              <a:spcBef>
                <a:spcPct val="0"/>
              </a:spcBef>
              <a:spcAft>
                <a:spcPts val="578"/>
              </a:spcAft>
              <a:buClr>
                <a:schemeClr val="accent2"/>
              </a:buClr>
              <a:buFont typeface="Arial" charset="0"/>
              <a:buChar char="•"/>
            </a:pPr>
            <a:endParaRPr lang="es-AR" dirty="0">
              <a:solidFill>
                <a:srgbClr val="002776"/>
              </a:solidFill>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351304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US" dirty="0" smtClean="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77137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endParaRPr lang="es-AR"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84375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endParaRPr lang="es-AR"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68401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endParaRPr lang="es-AR"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26752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endParaRPr lang="es-AR"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76574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endParaRPr lang="es-AR"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43261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US" dirty="0" smtClean="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617484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9A1706-A24A-46BC-A0D7-5863217C383B}"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A1706-A24A-46BC-A0D7-5863217C383B}"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A1706-A24A-46BC-A0D7-5863217C383B}"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1879392" y="727200"/>
            <a:ext cx="5400000" cy="5400000"/>
          </a:xfrm>
          <a:prstGeom prst="rect">
            <a:avLst/>
          </a:prstGeom>
        </p:spPr>
        <p:txBody>
          <a:bodyPr/>
          <a:lstStyle>
            <a:lvl1pPr>
              <a:defRPr>
                <a:solidFill>
                  <a:schemeClr val="bg1"/>
                </a:solidFill>
              </a:defRPr>
            </a:lvl1pPr>
          </a:lstStyle>
          <a:p>
            <a:r>
              <a:rPr lang="en-US" noProof="0" smtClean="0"/>
              <a:t>Click icon to add picture</a:t>
            </a:r>
            <a:endParaRPr lang="en-US" noProof="0" dirty="0"/>
          </a:p>
        </p:txBody>
      </p:sp>
      <p:sp>
        <p:nvSpPr>
          <p:cNvPr id="3" name="Subtitle 2"/>
          <p:cNvSpPr>
            <a:spLocks noGrp="1"/>
          </p:cNvSpPr>
          <p:nvPr>
            <p:ph type="subTitle" idx="1" hasCustomPrompt="1"/>
          </p:nvPr>
        </p:nvSpPr>
        <p:spPr bwMode="gray">
          <a:xfrm>
            <a:off x="377992" y="5864229"/>
            <a:ext cx="419400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marR="0" indent="0" algn="l" defTabSz="914400" rtl="0" eaLnBrk="1" fontAlgn="auto" latinLnBrk="0" hangingPunct="1">
              <a:lnSpc>
                <a:spcPct val="100000"/>
              </a:lnSpc>
              <a:spcBef>
                <a:spcPts val="0"/>
              </a:spcBef>
              <a:spcAft>
                <a:spcPts val="0"/>
              </a:spcAft>
              <a:buClrTx/>
              <a:buSzPct val="100000"/>
              <a:buFont typeface="Arial"/>
              <a:buNone/>
              <a:tabLst/>
              <a:defRPr sz="1600" b="0">
                <a:solidFill>
                  <a:schemeClr val="bg1"/>
                </a:solidFill>
              </a:defRPr>
            </a:lvl2pPr>
            <a:lvl3pPr marL="0" indent="0" algn="l">
              <a:spcAft>
                <a:spcPts val="0"/>
              </a:spcAft>
              <a:buNone/>
              <a:defRPr sz="1600">
                <a:solidFill>
                  <a:schemeClr val="bg1"/>
                </a:solidFill>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title style</a:t>
            </a:r>
          </a:p>
          <a:p>
            <a:pPr marL="0" marR="0" lvl="1" indent="0" algn="l" defTabSz="914400" rtl="0" eaLnBrk="1" fontAlgn="auto" latinLnBrk="0" hangingPunct="1">
              <a:lnSpc>
                <a:spcPct val="100000"/>
              </a:lnSpc>
              <a:spcBef>
                <a:spcPts val="0"/>
              </a:spcBef>
              <a:spcAft>
                <a:spcPts val="0"/>
              </a:spcAft>
              <a:buClrTx/>
              <a:buSzPct val="100000"/>
              <a:buFont typeface="Arial"/>
              <a:buNone/>
              <a:tabLst/>
              <a:defRPr/>
            </a:pPr>
            <a:r>
              <a:rPr lang="en-US" noProof="0" dirty="0"/>
              <a:t>Click to edit Master subtitle style</a:t>
            </a:r>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grpSp>
        <p:nvGrpSpPr>
          <p:cNvPr id="21" name="Group 20"/>
          <p:cNvGrpSpPr/>
          <p:nvPr userDrawn="1"/>
        </p:nvGrpSpPr>
        <p:grpSpPr>
          <a:xfrm>
            <a:off x="377991" y="378000"/>
            <a:ext cx="1620000" cy="307976"/>
            <a:chOff x="398463" y="404813"/>
            <a:chExt cx="1627187" cy="307976"/>
          </a:xfrm>
          <a:solidFill>
            <a:schemeClr val="bg1"/>
          </a:solidFill>
        </p:grpSpPr>
        <p:sp>
          <p:nvSpPr>
            <p:cNvPr id="1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xmlns="" val="910179256"/>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1867360" y="727200"/>
            <a:ext cx="5400000" cy="5400000"/>
          </a:xfrm>
          <a:prstGeom prst="rect">
            <a:avLst/>
          </a:prstGeom>
        </p:spPr>
        <p:txBody>
          <a:bodyPr/>
          <a:lstStyle/>
          <a:p>
            <a:r>
              <a:rPr lang="en-US" noProof="0" smtClean="0"/>
              <a:t>Click icon to add picture</a:t>
            </a:r>
            <a:endParaRPr lang="en-US" noProof="0" dirty="0"/>
          </a:p>
        </p:txBody>
      </p:sp>
      <p:sp>
        <p:nvSpPr>
          <p:cNvPr id="3" name="Subtitle 2"/>
          <p:cNvSpPr>
            <a:spLocks noGrp="1"/>
          </p:cNvSpPr>
          <p:nvPr>
            <p:ph type="subTitle" idx="1" hasCustomPrompt="1"/>
          </p:nvPr>
        </p:nvSpPr>
        <p:spPr bwMode="gray">
          <a:xfrm>
            <a:off x="376238" y="5864229"/>
            <a:ext cx="419576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grpSp>
        <p:nvGrpSpPr>
          <p:cNvPr id="7" name="Group 6"/>
          <p:cNvGrpSpPr/>
          <p:nvPr userDrawn="1"/>
        </p:nvGrpSpPr>
        <p:grpSpPr>
          <a:xfrm>
            <a:off x="377991" y="378000"/>
            <a:ext cx="1620000" cy="307976"/>
            <a:chOff x="398463" y="404813"/>
            <a:chExt cx="1627187" cy="307976"/>
          </a:xfrm>
          <a:solidFill>
            <a:schemeClr val="tx1"/>
          </a:solidFill>
        </p:grpSpPr>
        <p:sp>
          <p:nvSpPr>
            <p:cNvPr id="8"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xmlns="" val="3610684047"/>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502000" y="1368000"/>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377992" y="5864229"/>
            <a:ext cx="419400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grpSp>
        <p:nvGrpSpPr>
          <p:cNvPr id="21" name="Group 20"/>
          <p:cNvGrpSpPr/>
          <p:nvPr userDrawn="1"/>
        </p:nvGrpSpPr>
        <p:grpSpPr>
          <a:xfrm>
            <a:off x="377991" y="378000"/>
            <a:ext cx="1620000" cy="307976"/>
            <a:chOff x="398463" y="404813"/>
            <a:chExt cx="1627187" cy="307976"/>
          </a:xfrm>
          <a:solidFill>
            <a:schemeClr val="bg1"/>
          </a:solidFill>
        </p:grpSpPr>
        <p:sp>
          <p:nvSpPr>
            <p:cNvPr id="1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xmlns="" val="3861741297"/>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502000" y="1368000"/>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376238" y="5864229"/>
            <a:ext cx="419576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grpSp>
        <p:nvGrpSpPr>
          <p:cNvPr id="7" name="Group 6"/>
          <p:cNvGrpSpPr/>
          <p:nvPr userDrawn="1"/>
        </p:nvGrpSpPr>
        <p:grpSpPr>
          <a:xfrm>
            <a:off x="377991" y="378000"/>
            <a:ext cx="1620000" cy="307976"/>
            <a:chOff x="398463" y="404813"/>
            <a:chExt cx="1627187" cy="307976"/>
          </a:xfrm>
          <a:solidFill>
            <a:schemeClr val="tx1"/>
          </a:solidFill>
        </p:grpSpPr>
        <p:sp>
          <p:nvSpPr>
            <p:cNvPr id="8"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xmlns="" val="2863045917"/>
      </p:ext>
    </p:extLst>
  </p:cSld>
  <p:clrMapOvr>
    <a:masterClrMapping/>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
        <p:nvSpPr>
          <p:cNvPr id="5" name="TextBox 4"/>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7" name="TextBox 6"/>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8" name="TextBox 7"/>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4251209336"/>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376238" y="3429000"/>
            <a:ext cx="79080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xmlns="" val="341303277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2002765183"/>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688186709"/>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A1706-A24A-46BC-A0D7-5863217C383B}"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xmlns="" val="92122964"/>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xmlns="" val="1613186967"/>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8774"/>
            <a:ext cx="6864277" cy="4752975"/>
          </a:xfrm>
          <a:prstGeom prst="rect">
            <a:avLst/>
          </a:prstGeom>
        </p:spPr>
        <p:txBody>
          <a:bodyPr>
            <a:no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4691393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7200"/>
            <a:ext cx="6958012" cy="4759584"/>
          </a:xfrm>
          <a:prstGeom prst="rect">
            <a:avLst/>
          </a:prstGeom>
        </p:spPr>
        <p:txBody>
          <a:bodyPr>
            <a:no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1933519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8774"/>
            <a:ext cx="6958012" cy="4752975"/>
          </a:xfrm>
          <a:prstGeom prst="rect">
            <a:avLst/>
          </a:prstGeom>
        </p:spPr>
        <p:txBody>
          <a:bodyPr>
            <a:no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14152379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8774"/>
            <a:ext cx="6958012" cy="4752975"/>
          </a:xfrm>
          <a:prstGeom prst="rect">
            <a:avLst/>
          </a:prstGeom>
        </p:spPr>
        <p:txBody>
          <a:bodyPr>
            <a:no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Tree>
    <p:extLst>
      <p:ext uri="{BB962C8B-B14F-4D97-AF65-F5344CB8AC3E}">
        <p14:creationId xmlns:p14="http://schemas.microsoft.com/office/powerpoint/2010/main" xmlns="" val="197700703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8774"/>
            <a:ext cx="6958012" cy="4752975"/>
          </a:xfrm>
          <a:prstGeom prst="rect">
            <a:avLst/>
          </a:prstGeom>
        </p:spPr>
        <p:txBody>
          <a:bodyPr>
            <a:noAutofit/>
          </a:bodyPr>
          <a:lstStyle>
            <a:lvl1pPr>
              <a:spcBef>
                <a:spcPts val="3600"/>
              </a:spcBef>
              <a:defRPr sz="2800">
                <a:solidFill>
                  <a:schemeClr val="tx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smtClean="0"/>
              <a:t>Click to edit Master text styles</a:t>
            </a:r>
          </a:p>
        </p:txBody>
      </p:sp>
    </p:spTree>
    <p:extLst>
      <p:ext uri="{BB962C8B-B14F-4D97-AF65-F5344CB8AC3E}">
        <p14:creationId xmlns:p14="http://schemas.microsoft.com/office/powerpoint/2010/main" xmlns="" val="28212436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76238" y="1665288"/>
            <a:ext cx="6958012" cy="4716463"/>
          </a:xfrm>
          <a:prstGeom prst="rect">
            <a:avLst/>
          </a:prstGeom>
        </p:spPr>
        <p:txBody>
          <a:bodyPr/>
          <a:lstStyle>
            <a:lvl1pPr>
              <a:tabLst>
                <a:tab pos="6729413" algn="r"/>
              </a:tabLst>
              <a:defRPr/>
            </a:lvl1pPr>
            <a:lvl2pPr>
              <a:tabLst>
                <a:tab pos="6729413" algn="r"/>
              </a:tabLst>
              <a:defRPr/>
            </a:lvl2pPr>
            <a:lvl3pPr>
              <a:tabLst>
                <a:tab pos="6729413" algn="r"/>
              </a:tabLst>
              <a:defRPr/>
            </a:lvl3pPr>
            <a:lvl4pPr>
              <a:tabLst>
                <a:tab pos="6729413" algn="r"/>
              </a:tabLst>
              <a:defRPr/>
            </a:lvl4pPr>
            <a:lvl5pPr>
              <a:tabLst>
                <a:tab pos="5029200" algn="r"/>
              </a:tabLst>
              <a:defRPr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hasCustomPrompt="1"/>
          </p:nvPr>
        </p:nvSpPr>
        <p:spPr>
          <a:xfrm>
            <a:off x="376239" y="317499"/>
            <a:ext cx="8385174" cy="698501"/>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xmlns="" val="30506756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1"/>
            <a:ext cx="8391525" cy="69850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5" name="Picture Placeholder 9"/>
          <p:cNvSpPr>
            <a:spLocks noGrp="1"/>
          </p:cNvSpPr>
          <p:nvPr>
            <p:ph type="pic" sz="quarter" idx="15"/>
          </p:nvPr>
        </p:nvSpPr>
        <p:spPr>
          <a:xfrm>
            <a:off x="4087763" y="1701801"/>
            <a:ext cx="4680000" cy="4679950"/>
          </a:xfrm>
        </p:spPr>
        <p:txBody>
          <a:bodyPr/>
          <a:lstStyle/>
          <a:p>
            <a:r>
              <a:rPr lang="en-US" noProof="0" smtClean="0"/>
              <a:t>Click icon to add picture</a:t>
            </a:r>
            <a:endParaRPr lang="en-US" noProof="0" dirty="0"/>
          </a:p>
        </p:txBody>
      </p:sp>
      <p:sp>
        <p:nvSpPr>
          <p:cNvPr id="6" name="Content Placeholder 3"/>
          <p:cNvSpPr>
            <a:spLocks noGrp="1"/>
          </p:cNvSpPr>
          <p:nvPr>
            <p:ph sz="quarter" idx="10"/>
          </p:nvPr>
        </p:nvSpPr>
        <p:spPr>
          <a:xfrm>
            <a:off x="376238" y="1665288"/>
            <a:ext cx="3342322"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91083893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8500"/>
          </a:xfrm>
        </p:spPr>
        <p:txBody>
          <a:bodyPr/>
          <a:lstStyle/>
          <a:p>
            <a:r>
              <a:rPr lang="en-US" noProof="0" smtClean="0"/>
              <a:t>Click to edit Master title style</a:t>
            </a:r>
            <a:endParaRPr lang="en-US" noProof="0" dirty="0"/>
          </a:p>
        </p:txBody>
      </p:sp>
      <p:sp>
        <p:nvSpPr>
          <p:cNvPr id="14" name="Text Placeholder 18"/>
          <p:cNvSpPr>
            <a:spLocks noGrp="1"/>
          </p:cNvSpPr>
          <p:nvPr>
            <p:ph idx="1"/>
          </p:nvPr>
        </p:nvSpPr>
        <p:spPr>
          <a:xfrm>
            <a:off x="376238" y="1665288"/>
            <a:ext cx="8374062" cy="4716463"/>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421323635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9A1706-A24A-46BC-A0D7-5863217C383B}"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76238" y="778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376238" y="317499"/>
            <a:ext cx="8371762" cy="334101"/>
          </a:xfrm>
          <a:prstGeom prst="rect">
            <a:avLst/>
          </a:prstGeom>
        </p:spPr>
        <p:txBody>
          <a:bodyPr vert="horz" lIns="0" tIns="0" rIns="0" bIns="0" rtlCol="0" anchor="t" anchorCtr="0">
            <a:noAutofit/>
          </a:bodyPr>
          <a:lstStyle>
            <a:lvl1pPr>
              <a:defRPr/>
            </a:lvl1pPr>
          </a:lstStyle>
          <a:p>
            <a:r>
              <a:rPr lang="en-US" noProof="0" smtClean="0"/>
              <a:t>Click to edit Master title style</a:t>
            </a:r>
            <a:endParaRPr lang="en-US" noProof="0" dirty="0"/>
          </a:p>
        </p:txBody>
      </p:sp>
      <p:sp>
        <p:nvSpPr>
          <p:cNvPr id="8" name="Text Placeholder 18"/>
          <p:cNvSpPr>
            <a:spLocks noGrp="1"/>
          </p:cNvSpPr>
          <p:nvPr>
            <p:ph idx="1"/>
          </p:nvPr>
        </p:nvSpPr>
        <p:spPr>
          <a:xfrm>
            <a:off x="376238" y="1665288"/>
            <a:ext cx="8374062" cy="4713911"/>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11454973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76238" y="778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376238" y="317499"/>
            <a:ext cx="8371762" cy="334101"/>
          </a:xfrm>
          <a:prstGeom prst="rect">
            <a:avLst/>
          </a:prstGeom>
        </p:spPr>
        <p:txBody>
          <a:bodyPr vert="horz" lIns="0" tIns="0" rIns="0" bIns="0" rtlCol="0" anchor="t" anchorCtr="0">
            <a:noAutofit/>
          </a:bodyPr>
          <a:lstStyle>
            <a:lvl1pPr>
              <a:defRPr/>
            </a:lvl1pPr>
          </a:lstStyle>
          <a:p>
            <a:r>
              <a:rPr lang="en-US" noProof="0" smtClean="0"/>
              <a:t>Click to edit Master title style</a:t>
            </a:r>
            <a:endParaRPr lang="en-US" noProof="0" dirty="0"/>
          </a:p>
        </p:txBody>
      </p:sp>
      <p:sp>
        <p:nvSpPr>
          <p:cNvPr id="8" name="Text Placeholder 18"/>
          <p:cNvSpPr>
            <a:spLocks noGrp="1"/>
          </p:cNvSpPr>
          <p:nvPr>
            <p:ph idx="1"/>
          </p:nvPr>
        </p:nvSpPr>
        <p:spPr>
          <a:xfrm>
            <a:off x="376238" y="1700213"/>
            <a:ext cx="8374062" cy="4678986"/>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216418050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376237"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6"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7" name="Chart Placeholder 3"/>
          <p:cNvSpPr>
            <a:spLocks noGrp="1"/>
          </p:cNvSpPr>
          <p:nvPr>
            <p:ph type="chart" sz="quarter" idx="15"/>
          </p:nvPr>
        </p:nvSpPr>
        <p:spPr>
          <a:xfrm>
            <a:off x="376239" y="2051999"/>
            <a:ext cx="8391524" cy="4069013"/>
          </a:xfrm>
          <a:prstGeom prst="rect">
            <a:avLst/>
          </a:prstGeom>
        </p:spPr>
        <p:txBody>
          <a:bodyPr/>
          <a:lstStyle/>
          <a:p>
            <a:r>
              <a:rPr lang="en-US" noProof="0" smtClean="0"/>
              <a:t>Click icon to add chart</a:t>
            </a:r>
            <a:endParaRPr lang="en-US" noProof="0" dirty="0"/>
          </a:p>
        </p:txBody>
      </p:sp>
      <p:sp>
        <p:nvSpPr>
          <p:cNvPr id="18" name="Text Placeholder 8"/>
          <p:cNvSpPr>
            <a:spLocks noGrp="1"/>
          </p:cNvSpPr>
          <p:nvPr>
            <p:ph type="body" sz="quarter" idx="18"/>
          </p:nvPr>
        </p:nvSpPr>
        <p:spPr>
          <a:xfrm>
            <a:off x="376239" y="1665289"/>
            <a:ext cx="8391524" cy="392112"/>
          </a:xfrm>
        </p:spPr>
        <p:txBody>
          <a:bodyPr/>
          <a:lstStyle/>
          <a:p>
            <a:pPr lvl="0"/>
            <a:r>
              <a:rPr lang="en-US" noProof="0" smtClean="0"/>
              <a:t>Click to edit Master text styles</a:t>
            </a:r>
          </a:p>
        </p:txBody>
      </p:sp>
      <p:sp>
        <p:nvSpPr>
          <p:cNvPr id="19" name="Text Placeholder 7"/>
          <p:cNvSpPr>
            <a:spLocks noGrp="1"/>
          </p:cNvSpPr>
          <p:nvPr>
            <p:ph type="body" sz="quarter" idx="23"/>
          </p:nvPr>
        </p:nvSpPr>
        <p:spPr>
          <a:xfrm>
            <a:off x="376238" y="6121013"/>
            <a:ext cx="8391525" cy="260737"/>
          </a:xfrm>
        </p:spPr>
        <p:txBody>
          <a:bodyPr>
            <a:noAutofit/>
          </a:bodyPr>
          <a:lstStyle>
            <a:lvl1pPr>
              <a:spcAft>
                <a:spcPts val="0"/>
              </a:spcAft>
              <a:defRPr sz="900"/>
            </a:lvl1pPr>
          </a:lstStyle>
          <a:p>
            <a:pPr lvl="0"/>
            <a:r>
              <a:rPr lang="en-US" noProof="0" smtClean="0"/>
              <a:t>Click to edit Master text styles</a:t>
            </a:r>
          </a:p>
        </p:txBody>
      </p:sp>
    </p:spTree>
    <p:extLst>
      <p:ext uri="{BB962C8B-B14F-4D97-AF65-F5344CB8AC3E}">
        <p14:creationId xmlns:p14="http://schemas.microsoft.com/office/powerpoint/2010/main" xmlns="" val="392185736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376238"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6"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7" name="Chart Placeholder 3"/>
          <p:cNvSpPr>
            <a:spLocks noGrp="1"/>
          </p:cNvSpPr>
          <p:nvPr>
            <p:ph type="chart" sz="quarter" idx="15"/>
          </p:nvPr>
        </p:nvSpPr>
        <p:spPr>
          <a:xfrm>
            <a:off x="378000" y="2051999"/>
            <a:ext cx="2662162" cy="4069014"/>
          </a:xfrm>
          <a:prstGeom prst="rect">
            <a:avLst/>
          </a:prstGeom>
        </p:spPr>
        <p:txBody>
          <a:bodyPr/>
          <a:lstStyle/>
          <a:p>
            <a:r>
              <a:rPr lang="en-US" noProof="0" smtClean="0"/>
              <a:t>Click icon to add chart</a:t>
            </a:r>
            <a:endParaRPr lang="en-US" noProof="0" dirty="0"/>
          </a:p>
        </p:txBody>
      </p:sp>
      <p:sp>
        <p:nvSpPr>
          <p:cNvPr id="18" name="Text Placeholder 8"/>
          <p:cNvSpPr>
            <a:spLocks noGrp="1"/>
          </p:cNvSpPr>
          <p:nvPr>
            <p:ph type="body" sz="quarter" idx="18"/>
          </p:nvPr>
        </p:nvSpPr>
        <p:spPr>
          <a:xfrm>
            <a:off x="376237" y="1665289"/>
            <a:ext cx="2671763" cy="392112"/>
          </a:xfrm>
        </p:spPr>
        <p:txBody>
          <a:bodyPr/>
          <a:lstStyle/>
          <a:p>
            <a:pPr lvl="0"/>
            <a:r>
              <a:rPr lang="en-US" noProof="0" smtClean="0"/>
              <a:t>Click to edit Master text styles</a:t>
            </a:r>
          </a:p>
        </p:txBody>
      </p:sp>
      <p:sp>
        <p:nvSpPr>
          <p:cNvPr id="7" name="Chart Placeholder 3"/>
          <p:cNvSpPr>
            <a:spLocks noGrp="1"/>
          </p:cNvSpPr>
          <p:nvPr>
            <p:ph type="chart" sz="quarter" idx="19"/>
          </p:nvPr>
        </p:nvSpPr>
        <p:spPr>
          <a:xfrm>
            <a:off x="3227388" y="2051999"/>
            <a:ext cx="2671212" cy="4069014"/>
          </a:xfrm>
          <a:prstGeom prst="rect">
            <a:avLst/>
          </a:prstGeom>
        </p:spPr>
        <p:txBody>
          <a:bodyPr/>
          <a:lstStyle/>
          <a:p>
            <a:r>
              <a:rPr lang="en-US" noProof="0" smtClean="0"/>
              <a:t>Click icon to add chart</a:t>
            </a:r>
            <a:endParaRPr lang="en-US" noProof="0" dirty="0"/>
          </a:p>
        </p:txBody>
      </p:sp>
      <p:sp>
        <p:nvSpPr>
          <p:cNvPr id="8" name="Text Placeholder 8"/>
          <p:cNvSpPr>
            <a:spLocks noGrp="1"/>
          </p:cNvSpPr>
          <p:nvPr>
            <p:ph type="body" sz="quarter" idx="20"/>
          </p:nvPr>
        </p:nvSpPr>
        <p:spPr>
          <a:xfrm>
            <a:off x="3227388" y="1665289"/>
            <a:ext cx="2671211" cy="392112"/>
          </a:xfrm>
        </p:spPr>
        <p:txBody>
          <a:bodyPr/>
          <a:lstStyle/>
          <a:p>
            <a:pPr lvl="0"/>
            <a:r>
              <a:rPr lang="en-US" noProof="0" smtClean="0"/>
              <a:t>Click to edit Master text styles</a:t>
            </a:r>
          </a:p>
        </p:txBody>
      </p:sp>
      <p:sp>
        <p:nvSpPr>
          <p:cNvPr id="9" name="Chart Placeholder 3"/>
          <p:cNvSpPr>
            <a:spLocks noGrp="1"/>
          </p:cNvSpPr>
          <p:nvPr>
            <p:ph type="chart" sz="quarter" idx="21"/>
          </p:nvPr>
        </p:nvSpPr>
        <p:spPr>
          <a:xfrm>
            <a:off x="6094797" y="2051999"/>
            <a:ext cx="2672965" cy="4069014"/>
          </a:xfrm>
          <a:prstGeom prst="rect">
            <a:avLst/>
          </a:prstGeom>
        </p:spPr>
        <p:txBody>
          <a:bodyPr/>
          <a:lstStyle/>
          <a:p>
            <a:r>
              <a:rPr lang="en-US" noProof="0" smtClean="0"/>
              <a:t>Click icon to add chart</a:t>
            </a:r>
            <a:endParaRPr lang="en-US" noProof="0" dirty="0"/>
          </a:p>
        </p:txBody>
      </p:sp>
      <p:sp>
        <p:nvSpPr>
          <p:cNvPr id="10" name="Text Placeholder 8"/>
          <p:cNvSpPr>
            <a:spLocks noGrp="1"/>
          </p:cNvSpPr>
          <p:nvPr>
            <p:ph type="body" sz="quarter" idx="22"/>
          </p:nvPr>
        </p:nvSpPr>
        <p:spPr>
          <a:xfrm>
            <a:off x="6094797" y="1659145"/>
            <a:ext cx="2672966" cy="398256"/>
          </a:xfrm>
        </p:spPr>
        <p:txBody>
          <a:bodyPr/>
          <a:lstStyle/>
          <a:p>
            <a:pPr lvl="0"/>
            <a:r>
              <a:rPr lang="en-US" noProof="0" smtClean="0"/>
              <a:t>Click to edit Master text styles</a:t>
            </a:r>
          </a:p>
        </p:txBody>
      </p:sp>
      <p:sp>
        <p:nvSpPr>
          <p:cNvPr id="12" name="Text Placeholder 7"/>
          <p:cNvSpPr>
            <a:spLocks noGrp="1"/>
          </p:cNvSpPr>
          <p:nvPr>
            <p:ph type="body" sz="quarter" idx="23"/>
          </p:nvPr>
        </p:nvSpPr>
        <p:spPr>
          <a:xfrm>
            <a:off x="376237" y="6121013"/>
            <a:ext cx="8374064" cy="260737"/>
          </a:xfrm>
        </p:spPr>
        <p:txBody>
          <a:bodyPr>
            <a:noAutofit/>
          </a:bodyPr>
          <a:lstStyle>
            <a:lvl1pPr>
              <a:spcAft>
                <a:spcPts val="0"/>
              </a:spcAft>
              <a:defRPr sz="900"/>
            </a:lvl1pPr>
          </a:lstStyle>
          <a:p>
            <a:pPr lvl="0"/>
            <a:r>
              <a:rPr lang="en-US" noProof="0" smtClean="0"/>
              <a:t>Click to edit Master text styles</a:t>
            </a:r>
          </a:p>
        </p:txBody>
      </p:sp>
    </p:spTree>
    <p:extLst>
      <p:ext uri="{BB962C8B-B14F-4D97-AF65-F5344CB8AC3E}">
        <p14:creationId xmlns:p14="http://schemas.microsoft.com/office/powerpoint/2010/main" xmlns="" val="292845402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376238" y="317499"/>
            <a:ext cx="8402002"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9" name="Text Placeholder 8"/>
          <p:cNvSpPr>
            <a:spLocks noGrp="1"/>
          </p:cNvSpPr>
          <p:nvPr>
            <p:ph type="body" sz="quarter" idx="13" hasCustomPrompt="1"/>
          </p:nvPr>
        </p:nvSpPr>
        <p:spPr>
          <a:xfrm>
            <a:off x="376238" y="778600"/>
            <a:ext cx="840200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3" name="Content Placeholder 3"/>
          <p:cNvSpPr>
            <a:spLocks noGrp="1"/>
          </p:cNvSpPr>
          <p:nvPr>
            <p:ph sz="quarter" idx="10"/>
          </p:nvPr>
        </p:nvSpPr>
        <p:spPr>
          <a:xfrm>
            <a:off x="376238" y="1665288"/>
            <a:ext cx="3979184"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Content Placeholder 3"/>
          <p:cNvSpPr>
            <a:spLocks noGrp="1"/>
          </p:cNvSpPr>
          <p:nvPr>
            <p:ph sz="quarter" idx="20"/>
          </p:nvPr>
        </p:nvSpPr>
        <p:spPr>
          <a:xfrm>
            <a:off x="4786154" y="1665288"/>
            <a:ext cx="3992086"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426419675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376237"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hasCustomPrompt="1"/>
          </p:nvPr>
        </p:nvSpPr>
        <p:spPr>
          <a:xfrm>
            <a:off x="376237" y="317500"/>
            <a:ext cx="8391525" cy="33410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1" name="Content Placeholder 3"/>
          <p:cNvSpPr>
            <a:spLocks noGrp="1"/>
          </p:cNvSpPr>
          <p:nvPr>
            <p:ph sz="quarter" idx="10"/>
          </p:nvPr>
        </p:nvSpPr>
        <p:spPr>
          <a:xfrm>
            <a:off x="376237" y="1665288"/>
            <a:ext cx="3979185"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Content Placeholder 3"/>
          <p:cNvSpPr>
            <a:spLocks noGrp="1"/>
          </p:cNvSpPr>
          <p:nvPr>
            <p:ph sz="quarter" idx="20"/>
          </p:nvPr>
        </p:nvSpPr>
        <p:spPr>
          <a:xfrm>
            <a:off x="4787999" y="1665288"/>
            <a:ext cx="3979763"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49443966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376239" y="1665288"/>
            <a:ext cx="4016374" cy="4455725"/>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3" name="Chart Placeholder 2"/>
          <p:cNvSpPr>
            <a:spLocks noGrp="1"/>
          </p:cNvSpPr>
          <p:nvPr>
            <p:ph type="chart" sz="quarter" idx="21"/>
          </p:nvPr>
        </p:nvSpPr>
        <p:spPr>
          <a:xfrm>
            <a:off x="4755917" y="2125013"/>
            <a:ext cx="4011846" cy="3996000"/>
          </a:xfrm>
        </p:spPr>
        <p:txBody>
          <a:bodyPr/>
          <a:lstStyle/>
          <a:p>
            <a:r>
              <a:rPr lang="en-US" noProof="0" smtClean="0"/>
              <a:t>Click icon to add chart</a:t>
            </a:r>
            <a:endParaRPr lang="en-US" noProof="0" dirty="0"/>
          </a:p>
        </p:txBody>
      </p:sp>
      <p:sp>
        <p:nvSpPr>
          <p:cNvPr id="6" name="Text Placeholder 5"/>
          <p:cNvSpPr>
            <a:spLocks noGrp="1"/>
          </p:cNvSpPr>
          <p:nvPr>
            <p:ph type="body" sz="quarter" idx="22"/>
          </p:nvPr>
        </p:nvSpPr>
        <p:spPr>
          <a:xfrm>
            <a:off x="4755917" y="1665288"/>
            <a:ext cx="4011846" cy="420687"/>
          </a:xfrm>
        </p:spPr>
        <p:txBody>
          <a:bodyPr/>
          <a:lstStyle/>
          <a:p>
            <a:pPr lvl="0"/>
            <a:r>
              <a:rPr lang="en-US" noProof="0" smtClean="0"/>
              <a:t>Click to edit Master text styles</a:t>
            </a:r>
          </a:p>
        </p:txBody>
      </p:sp>
      <p:sp>
        <p:nvSpPr>
          <p:cNvPr id="11" name="Text Placeholder 8"/>
          <p:cNvSpPr>
            <a:spLocks noGrp="1"/>
          </p:cNvSpPr>
          <p:nvPr>
            <p:ph type="body" sz="quarter" idx="13" hasCustomPrompt="1"/>
          </p:nvPr>
        </p:nvSpPr>
        <p:spPr>
          <a:xfrm>
            <a:off x="376237"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3"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5" name="Text Placeholder 7"/>
          <p:cNvSpPr>
            <a:spLocks noGrp="1"/>
          </p:cNvSpPr>
          <p:nvPr>
            <p:ph type="body" sz="quarter" idx="23"/>
          </p:nvPr>
        </p:nvSpPr>
        <p:spPr>
          <a:xfrm>
            <a:off x="376237" y="6121013"/>
            <a:ext cx="8391525" cy="260737"/>
          </a:xfrm>
        </p:spPr>
        <p:txBody>
          <a:bodyPr>
            <a:normAutofit/>
          </a:bodyPr>
          <a:lstStyle>
            <a:lvl1pPr>
              <a:spcAft>
                <a:spcPts val="0"/>
              </a:spcAft>
              <a:defRPr sz="900"/>
            </a:lvl1pPr>
          </a:lstStyle>
          <a:p>
            <a:pPr lvl="0"/>
            <a:r>
              <a:rPr lang="en-US" noProof="0" smtClean="0"/>
              <a:t>Click to edit Master text styles</a:t>
            </a:r>
          </a:p>
        </p:txBody>
      </p:sp>
    </p:spTree>
    <p:extLst>
      <p:ext uri="{BB962C8B-B14F-4D97-AF65-F5344CB8AC3E}">
        <p14:creationId xmlns:p14="http://schemas.microsoft.com/office/powerpoint/2010/main" xmlns="" val="34472035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4755915" y="2125013"/>
            <a:ext cx="4011847" cy="3996000"/>
          </a:xfrm>
        </p:spPr>
        <p:txBody>
          <a:bodyPr/>
          <a:lstStyle/>
          <a:p>
            <a:r>
              <a:rPr lang="en-US" noProof="0" smtClean="0"/>
              <a:t>Click icon to add chart</a:t>
            </a:r>
            <a:endParaRPr lang="en-US" noProof="0" dirty="0"/>
          </a:p>
        </p:txBody>
      </p:sp>
      <p:sp>
        <p:nvSpPr>
          <p:cNvPr id="6" name="Text Placeholder 5"/>
          <p:cNvSpPr>
            <a:spLocks noGrp="1"/>
          </p:cNvSpPr>
          <p:nvPr>
            <p:ph type="body" sz="quarter" idx="22"/>
          </p:nvPr>
        </p:nvSpPr>
        <p:spPr>
          <a:xfrm>
            <a:off x="4755916" y="1665288"/>
            <a:ext cx="4011847" cy="420687"/>
          </a:xfrm>
        </p:spPr>
        <p:txBody>
          <a:bodyPr/>
          <a:lstStyle/>
          <a:p>
            <a:pPr lvl="0"/>
            <a:r>
              <a:rPr lang="en-US" noProof="0" smtClean="0"/>
              <a:t>Click to edit Master text styles</a:t>
            </a:r>
          </a:p>
        </p:txBody>
      </p:sp>
      <p:sp>
        <p:nvSpPr>
          <p:cNvPr id="11" name="Text Placeholder 8"/>
          <p:cNvSpPr>
            <a:spLocks noGrp="1"/>
          </p:cNvSpPr>
          <p:nvPr>
            <p:ph type="body" sz="quarter" idx="13" hasCustomPrompt="1"/>
          </p:nvPr>
        </p:nvSpPr>
        <p:spPr>
          <a:xfrm>
            <a:off x="376237"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3"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5" name="Text Placeholder 7"/>
          <p:cNvSpPr>
            <a:spLocks noGrp="1"/>
          </p:cNvSpPr>
          <p:nvPr>
            <p:ph type="body" sz="quarter" idx="23"/>
          </p:nvPr>
        </p:nvSpPr>
        <p:spPr>
          <a:xfrm>
            <a:off x="376237" y="6121013"/>
            <a:ext cx="8374064" cy="260737"/>
          </a:xfrm>
        </p:spPr>
        <p:txBody>
          <a:bodyPr>
            <a:normAutofit/>
          </a:bodyPr>
          <a:lstStyle>
            <a:lvl1pPr>
              <a:spcAft>
                <a:spcPts val="0"/>
              </a:spcAft>
              <a:defRPr sz="900"/>
            </a:lvl1pPr>
          </a:lstStyle>
          <a:p>
            <a:pPr lvl="0"/>
            <a:r>
              <a:rPr lang="en-US" noProof="0" smtClean="0"/>
              <a:t>Click to edit Master text styles</a:t>
            </a:r>
          </a:p>
        </p:txBody>
      </p:sp>
      <p:sp>
        <p:nvSpPr>
          <p:cNvPr id="9" name="Chart Placeholder 2"/>
          <p:cNvSpPr>
            <a:spLocks noGrp="1"/>
          </p:cNvSpPr>
          <p:nvPr>
            <p:ph type="chart" sz="quarter" idx="24"/>
          </p:nvPr>
        </p:nvSpPr>
        <p:spPr>
          <a:xfrm>
            <a:off x="376238" y="2125013"/>
            <a:ext cx="4004297" cy="3996000"/>
          </a:xfrm>
        </p:spPr>
        <p:txBody>
          <a:bodyPr/>
          <a:lstStyle/>
          <a:p>
            <a:r>
              <a:rPr lang="en-US" noProof="0" smtClean="0"/>
              <a:t>Click icon to add chart</a:t>
            </a:r>
            <a:endParaRPr lang="en-US" noProof="0" dirty="0"/>
          </a:p>
        </p:txBody>
      </p:sp>
      <p:sp>
        <p:nvSpPr>
          <p:cNvPr id="12" name="Text Placeholder 5"/>
          <p:cNvSpPr>
            <a:spLocks noGrp="1"/>
          </p:cNvSpPr>
          <p:nvPr>
            <p:ph type="body" sz="quarter" idx="25"/>
          </p:nvPr>
        </p:nvSpPr>
        <p:spPr>
          <a:xfrm>
            <a:off x="376237" y="1665288"/>
            <a:ext cx="4004298" cy="420687"/>
          </a:xfrm>
        </p:spPr>
        <p:txBody>
          <a:bodyPr/>
          <a:lstStyle/>
          <a:p>
            <a:pPr lvl="0"/>
            <a:r>
              <a:rPr lang="en-US" noProof="0" smtClean="0"/>
              <a:t>Click to edit Master text styles</a:t>
            </a:r>
          </a:p>
        </p:txBody>
      </p:sp>
    </p:spTree>
    <p:extLst>
      <p:ext uri="{BB962C8B-B14F-4D97-AF65-F5344CB8AC3E}">
        <p14:creationId xmlns:p14="http://schemas.microsoft.com/office/powerpoint/2010/main" xmlns="" val="269985350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9" y="317499"/>
            <a:ext cx="8391524"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6" name="Content Placeholder 3"/>
          <p:cNvSpPr>
            <a:spLocks noGrp="1"/>
          </p:cNvSpPr>
          <p:nvPr>
            <p:ph sz="quarter" idx="10"/>
          </p:nvPr>
        </p:nvSpPr>
        <p:spPr>
          <a:xfrm>
            <a:off x="376237" y="1665288"/>
            <a:ext cx="3323893"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Content Placeholder 3"/>
          <p:cNvSpPr>
            <a:spLocks noGrp="1"/>
          </p:cNvSpPr>
          <p:nvPr>
            <p:ph sz="quarter" idx="16"/>
          </p:nvPr>
        </p:nvSpPr>
        <p:spPr>
          <a:xfrm>
            <a:off x="4087762" y="1700213"/>
            <a:ext cx="468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376237"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405766778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0"/>
            <a:ext cx="8391525" cy="33410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6" name="Content Placeholder 3"/>
          <p:cNvSpPr>
            <a:spLocks noGrp="1"/>
          </p:cNvSpPr>
          <p:nvPr>
            <p:ph sz="quarter" idx="10"/>
          </p:nvPr>
        </p:nvSpPr>
        <p:spPr>
          <a:xfrm>
            <a:off x="5683411" y="1658680"/>
            <a:ext cx="3084351" cy="4723072"/>
          </a:xfrm>
          <a:prstGeom prst="rect">
            <a:avLst/>
          </a:prstGeom>
        </p:spPr>
        <p:txBody>
          <a:bodyPr>
            <a:noAutofit/>
          </a:bodyPr>
          <a:lstStyle>
            <a:lvl1pPr>
              <a:tabLst>
                <a:tab pos="5029200" algn="r"/>
              </a:tabLst>
              <a:defRPr sz="24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smtClean="0"/>
              <a:t>Click to edit Master text styles</a:t>
            </a:r>
          </a:p>
        </p:txBody>
      </p:sp>
      <p:sp>
        <p:nvSpPr>
          <p:cNvPr id="8" name="Content Placeholder 3"/>
          <p:cNvSpPr>
            <a:spLocks noGrp="1"/>
          </p:cNvSpPr>
          <p:nvPr>
            <p:ph sz="quarter" idx="16"/>
          </p:nvPr>
        </p:nvSpPr>
        <p:spPr>
          <a:xfrm>
            <a:off x="376238" y="1665288"/>
            <a:ext cx="4879761" cy="4716462"/>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3" hasCustomPrompt="1"/>
          </p:nvPr>
        </p:nvSpPr>
        <p:spPr>
          <a:xfrm>
            <a:off x="376239" y="778600"/>
            <a:ext cx="8391524"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35412305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9A1706-A24A-46BC-A0D7-5863217C383B}" type="datetimeFigureOut">
              <a:rPr lang="en-US" smtClean="0"/>
              <a:pPr/>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334100"/>
          </a:xfrm>
        </p:spPr>
        <p:txBody>
          <a:bodyPr/>
          <a:lstStyle/>
          <a:p>
            <a:r>
              <a:rPr lang="en-US" noProof="0" smtClean="0"/>
              <a:t>Click to edit Master title style</a:t>
            </a:r>
            <a:endParaRPr lang="en-US" noProof="0" dirty="0"/>
          </a:p>
        </p:txBody>
      </p:sp>
      <p:sp>
        <p:nvSpPr>
          <p:cNvPr id="4" name="Picture Placeholder 6"/>
          <p:cNvSpPr>
            <a:spLocks noGrp="1"/>
          </p:cNvSpPr>
          <p:nvPr>
            <p:ph type="pic" sz="quarter" idx="13"/>
          </p:nvPr>
        </p:nvSpPr>
        <p:spPr>
          <a:xfrm>
            <a:off x="376237" y="1700213"/>
            <a:ext cx="2034000" cy="1260000"/>
          </a:xfrm>
        </p:spPr>
        <p:txBody>
          <a:bodyPr lIns="0" tIns="0" rIns="0" bIns="0">
            <a:noAutofit/>
          </a:bodyPr>
          <a:lstStyle/>
          <a:p>
            <a:r>
              <a:rPr lang="en-US" noProof="0" smtClean="0"/>
              <a:t>Click icon to add picture</a:t>
            </a:r>
            <a:endParaRPr lang="en-US" noProof="0" dirty="0"/>
          </a:p>
        </p:txBody>
      </p:sp>
      <p:sp>
        <p:nvSpPr>
          <p:cNvPr id="5" name="Picture Placeholder 6"/>
          <p:cNvSpPr>
            <a:spLocks noGrp="1"/>
          </p:cNvSpPr>
          <p:nvPr>
            <p:ph type="pic" sz="quarter" idx="14"/>
          </p:nvPr>
        </p:nvSpPr>
        <p:spPr>
          <a:xfrm>
            <a:off x="2495412" y="1700213"/>
            <a:ext cx="2034000" cy="1260000"/>
          </a:xfrm>
        </p:spPr>
        <p:txBody>
          <a:bodyPr lIns="0" tIns="0" rIns="0" bIns="0">
            <a:noAutofit/>
          </a:bodyPr>
          <a:lstStyle/>
          <a:p>
            <a:r>
              <a:rPr lang="en-US" noProof="0" smtClean="0"/>
              <a:t>Click icon to add picture</a:t>
            </a:r>
            <a:endParaRPr lang="en-US" noProof="0" dirty="0"/>
          </a:p>
        </p:txBody>
      </p:sp>
      <p:sp>
        <p:nvSpPr>
          <p:cNvPr id="6" name="Picture Placeholder 6"/>
          <p:cNvSpPr>
            <a:spLocks noGrp="1"/>
          </p:cNvSpPr>
          <p:nvPr>
            <p:ph type="pic" sz="quarter" idx="15"/>
          </p:nvPr>
        </p:nvSpPr>
        <p:spPr>
          <a:xfrm>
            <a:off x="4614587" y="1700213"/>
            <a:ext cx="2034000" cy="1260000"/>
          </a:xfrm>
        </p:spPr>
        <p:txBody>
          <a:bodyPr lIns="0" tIns="0" rIns="0" bIns="0">
            <a:noAutofit/>
          </a:bodyPr>
          <a:lstStyle/>
          <a:p>
            <a:r>
              <a:rPr lang="en-US" noProof="0" smtClean="0"/>
              <a:t>Click icon to add picture</a:t>
            </a:r>
            <a:endParaRPr lang="en-US" noProof="0" dirty="0"/>
          </a:p>
        </p:txBody>
      </p:sp>
      <p:sp>
        <p:nvSpPr>
          <p:cNvPr id="7" name="Picture Placeholder 6"/>
          <p:cNvSpPr>
            <a:spLocks noGrp="1"/>
          </p:cNvSpPr>
          <p:nvPr>
            <p:ph type="pic" sz="quarter" idx="16"/>
          </p:nvPr>
        </p:nvSpPr>
        <p:spPr>
          <a:xfrm>
            <a:off x="6733763" y="1700213"/>
            <a:ext cx="2034000" cy="1260000"/>
          </a:xfrm>
        </p:spPr>
        <p:txBody>
          <a:bodyPr lIns="0" tIns="0" rIns="0" bIns="0">
            <a:noAutofit/>
          </a:bodyPr>
          <a:lstStyle/>
          <a:p>
            <a:r>
              <a:rPr lang="en-US" noProof="0" smtClean="0"/>
              <a:t>Click icon to add picture</a:t>
            </a:r>
            <a:endParaRPr lang="en-US" noProof="0" dirty="0"/>
          </a:p>
        </p:txBody>
      </p:sp>
      <p:sp>
        <p:nvSpPr>
          <p:cNvPr id="9" name="Text Placeholder 8"/>
          <p:cNvSpPr>
            <a:spLocks noGrp="1"/>
          </p:cNvSpPr>
          <p:nvPr>
            <p:ph type="body" sz="quarter" idx="17"/>
          </p:nvPr>
        </p:nvSpPr>
        <p:spPr>
          <a:xfrm>
            <a:off x="376237" y="3124200"/>
            <a:ext cx="2040351" cy="3257548"/>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8"/>
          </p:nvPr>
        </p:nvSpPr>
        <p:spPr>
          <a:xfrm>
            <a:off x="4612472" y="3120550"/>
            <a:ext cx="2034000" cy="3261199"/>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19"/>
          </p:nvPr>
        </p:nvSpPr>
        <p:spPr>
          <a:xfrm>
            <a:off x="2497530" y="3124199"/>
            <a:ext cx="2034000" cy="3257549"/>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Text Placeholder 8"/>
          <p:cNvSpPr>
            <a:spLocks noGrp="1"/>
          </p:cNvSpPr>
          <p:nvPr>
            <p:ph type="body" sz="quarter" idx="20"/>
          </p:nvPr>
        </p:nvSpPr>
        <p:spPr>
          <a:xfrm>
            <a:off x="6744876" y="3108508"/>
            <a:ext cx="2022887" cy="3273240"/>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3" name="Text Placeholder 8"/>
          <p:cNvSpPr>
            <a:spLocks noGrp="1"/>
          </p:cNvSpPr>
          <p:nvPr>
            <p:ph type="body" sz="quarter" idx="21" hasCustomPrompt="1"/>
          </p:nvPr>
        </p:nvSpPr>
        <p:spPr>
          <a:xfrm>
            <a:off x="376237" y="778600"/>
            <a:ext cx="8391526"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126086046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334100"/>
          </a:xfrm>
        </p:spPr>
        <p:txBody>
          <a:bodyPr/>
          <a:lstStyle/>
          <a:p>
            <a:r>
              <a:rPr lang="en-US" noProof="0" smtClean="0"/>
              <a:t>Click to edit Master title style</a:t>
            </a:r>
            <a:endParaRPr lang="en-US" noProof="0" dirty="0"/>
          </a:p>
        </p:txBody>
      </p:sp>
      <p:sp>
        <p:nvSpPr>
          <p:cNvPr id="4" name="Rectangle 3"/>
          <p:cNvSpPr/>
          <p:nvPr userDrawn="1"/>
        </p:nvSpPr>
        <p:spPr>
          <a:xfrm>
            <a:off x="378000" y="1707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5" name="Rectangle 4"/>
          <p:cNvSpPr/>
          <p:nvPr userDrawn="1"/>
        </p:nvSpPr>
        <p:spPr>
          <a:xfrm>
            <a:off x="4668064" y="1700213"/>
            <a:ext cx="4106300"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6" name="Rectangle 5"/>
          <p:cNvSpPr/>
          <p:nvPr userDrawn="1"/>
        </p:nvSpPr>
        <p:spPr>
          <a:xfrm>
            <a:off x="378000" y="4065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7" name="Rectangle 6"/>
          <p:cNvSpPr/>
          <p:nvPr userDrawn="1"/>
        </p:nvSpPr>
        <p:spPr>
          <a:xfrm>
            <a:off x="4668064" y="4065173"/>
            <a:ext cx="41063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8" name="Picture Placeholder 11"/>
          <p:cNvSpPr>
            <a:spLocks noGrp="1"/>
          </p:cNvSpPr>
          <p:nvPr>
            <p:ph type="pic" sz="quarter" idx="25"/>
          </p:nvPr>
        </p:nvSpPr>
        <p:spPr>
          <a:xfrm>
            <a:off x="378000" y="1880213"/>
            <a:ext cx="1476000" cy="1476000"/>
          </a:xfrm>
        </p:spPr>
        <p:txBody>
          <a:bodyPr/>
          <a:lstStyle>
            <a:lvl1pPr algn="ctr">
              <a:defRPr/>
            </a:lvl1pPr>
          </a:lstStyle>
          <a:p>
            <a:r>
              <a:rPr lang="en-US" noProof="0" smtClean="0"/>
              <a:t>Click icon to add picture</a:t>
            </a:r>
            <a:endParaRPr lang="en-US" noProof="0" dirty="0"/>
          </a:p>
        </p:txBody>
      </p:sp>
      <p:sp>
        <p:nvSpPr>
          <p:cNvPr id="9" name="Picture Placeholder 11"/>
          <p:cNvSpPr>
            <a:spLocks noGrp="1"/>
          </p:cNvSpPr>
          <p:nvPr>
            <p:ph type="pic" sz="quarter" idx="27"/>
          </p:nvPr>
        </p:nvSpPr>
        <p:spPr>
          <a:xfrm>
            <a:off x="4668064" y="1880213"/>
            <a:ext cx="1476000" cy="1476000"/>
          </a:xfrm>
        </p:spPr>
        <p:txBody>
          <a:bodyPr/>
          <a:lstStyle>
            <a:lvl1pPr algn="ctr">
              <a:defRPr/>
            </a:lvl1pPr>
          </a:lstStyle>
          <a:p>
            <a:r>
              <a:rPr lang="en-US" noProof="0" smtClean="0"/>
              <a:t>Click icon to add picture</a:t>
            </a:r>
            <a:endParaRPr lang="en-US" noProof="0" dirty="0"/>
          </a:p>
        </p:txBody>
      </p:sp>
      <p:sp>
        <p:nvSpPr>
          <p:cNvPr id="10" name="Picture Placeholder 11"/>
          <p:cNvSpPr>
            <a:spLocks noGrp="1"/>
          </p:cNvSpPr>
          <p:nvPr>
            <p:ph type="pic" sz="quarter" idx="29"/>
          </p:nvPr>
        </p:nvSpPr>
        <p:spPr>
          <a:xfrm>
            <a:off x="378000" y="4256213"/>
            <a:ext cx="1476000" cy="1476000"/>
          </a:xfrm>
        </p:spPr>
        <p:txBody>
          <a:bodyPr/>
          <a:lstStyle>
            <a:lvl1pPr algn="ctr">
              <a:defRPr/>
            </a:lvl1pPr>
          </a:lstStyle>
          <a:p>
            <a:r>
              <a:rPr lang="en-US" noProof="0" smtClean="0"/>
              <a:t>Click icon to add picture</a:t>
            </a:r>
            <a:endParaRPr lang="en-US" noProof="0" dirty="0"/>
          </a:p>
        </p:txBody>
      </p:sp>
      <p:sp>
        <p:nvSpPr>
          <p:cNvPr id="11" name="Picture Placeholder 11"/>
          <p:cNvSpPr>
            <a:spLocks noGrp="1"/>
          </p:cNvSpPr>
          <p:nvPr>
            <p:ph type="pic" sz="quarter" idx="31"/>
          </p:nvPr>
        </p:nvSpPr>
        <p:spPr>
          <a:xfrm>
            <a:off x="4668064" y="4256213"/>
            <a:ext cx="1476000" cy="1476000"/>
          </a:xfrm>
        </p:spPr>
        <p:txBody>
          <a:bodyPr/>
          <a:lstStyle>
            <a:lvl1pPr algn="ctr">
              <a:defRPr/>
            </a:lvl1pPr>
          </a:lstStyle>
          <a:p>
            <a:r>
              <a:rPr lang="en-US" noProof="0" smtClean="0"/>
              <a:t>Click icon to add picture</a:t>
            </a:r>
            <a:endParaRPr lang="en-US" noProof="0" dirty="0"/>
          </a:p>
        </p:txBody>
      </p:sp>
      <p:sp>
        <p:nvSpPr>
          <p:cNvPr id="13" name="Text Placeholder 12"/>
          <p:cNvSpPr>
            <a:spLocks noGrp="1"/>
          </p:cNvSpPr>
          <p:nvPr>
            <p:ph type="body" sz="quarter" idx="32"/>
          </p:nvPr>
        </p:nvSpPr>
        <p:spPr>
          <a:xfrm>
            <a:off x="2012612" y="1880213"/>
            <a:ext cx="2466000" cy="1944000"/>
          </a:xfrm>
        </p:spPr>
        <p:txBody>
          <a:bodyPr/>
          <a:lstStyle>
            <a:lvl1pPr>
              <a:spcAft>
                <a:spcPts val="0"/>
              </a:spcAft>
              <a:defRPr b="1"/>
            </a:lvl1pPr>
            <a:lvl2pPr>
              <a:spcAft>
                <a:spcPts val="0"/>
              </a:spcAft>
              <a:defRPr b="0"/>
            </a:lvl2pPr>
          </a:lstStyle>
          <a:p>
            <a:pPr lvl="0"/>
            <a:r>
              <a:rPr lang="en-US" noProof="0" smtClean="0"/>
              <a:t>Click to edit Master text styles</a:t>
            </a:r>
          </a:p>
          <a:p>
            <a:pPr lvl="1"/>
            <a:r>
              <a:rPr lang="en-US" noProof="0" smtClean="0"/>
              <a:t>Second level</a:t>
            </a:r>
          </a:p>
        </p:txBody>
      </p:sp>
      <p:sp>
        <p:nvSpPr>
          <p:cNvPr id="14" name="Text Placeholder 12"/>
          <p:cNvSpPr>
            <a:spLocks noGrp="1"/>
          </p:cNvSpPr>
          <p:nvPr>
            <p:ph type="body" sz="quarter" idx="33"/>
          </p:nvPr>
        </p:nvSpPr>
        <p:spPr>
          <a:xfrm>
            <a:off x="6297420" y="1880213"/>
            <a:ext cx="2476944" cy="1944000"/>
          </a:xfrm>
        </p:spPr>
        <p:txBody>
          <a:bodyPr/>
          <a:lstStyle>
            <a:lvl1pPr>
              <a:spcAft>
                <a:spcPts val="0"/>
              </a:spcAft>
              <a:defRPr b="1"/>
            </a:lvl1pPr>
            <a:lvl2pPr>
              <a:spcAft>
                <a:spcPts val="0"/>
              </a:spcAft>
              <a:defRPr b="0"/>
            </a:lvl2pPr>
          </a:lstStyle>
          <a:p>
            <a:pPr lvl="0"/>
            <a:r>
              <a:rPr lang="en-US" noProof="0" smtClean="0"/>
              <a:t>Click to edit Master text styles</a:t>
            </a:r>
          </a:p>
          <a:p>
            <a:pPr lvl="1"/>
            <a:r>
              <a:rPr lang="en-US" noProof="0" smtClean="0"/>
              <a:t>Second level</a:t>
            </a:r>
          </a:p>
        </p:txBody>
      </p:sp>
      <p:sp>
        <p:nvSpPr>
          <p:cNvPr id="15" name="Text Placeholder 12"/>
          <p:cNvSpPr>
            <a:spLocks noGrp="1"/>
          </p:cNvSpPr>
          <p:nvPr>
            <p:ph type="body" sz="quarter" idx="34"/>
          </p:nvPr>
        </p:nvSpPr>
        <p:spPr>
          <a:xfrm>
            <a:off x="2012612" y="4256213"/>
            <a:ext cx="2466000" cy="1944000"/>
          </a:xfrm>
        </p:spPr>
        <p:txBody>
          <a:bodyPr/>
          <a:lstStyle>
            <a:lvl1pPr>
              <a:spcAft>
                <a:spcPts val="0"/>
              </a:spcAft>
              <a:defRPr b="1"/>
            </a:lvl1pPr>
            <a:lvl2pPr>
              <a:spcAft>
                <a:spcPts val="0"/>
              </a:spcAft>
              <a:defRPr b="0"/>
            </a:lvl2pPr>
          </a:lstStyle>
          <a:p>
            <a:pPr lvl="0"/>
            <a:r>
              <a:rPr lang="en-US" noProof="0" smtClean="0"/>
              <a:t>Click to edit Master text styles</a:t>
            </a:r>
          </a:p>
          <a:p>
            <a:pPr lvl="1"/>
            <a:r>
              <a:rPr lang="en-US" noProof="0" smtClean="0"/>
              <a:t>Second level</a:t>
            </a:r>
          </a:p>
        </p:txBody>
      </p:sp>
      <p:sp>
        <p:nvSpPr>
          <p:cNvPr id="16" name="Text Placeholder 12"/>
          <p:cNvSpPr>
            <a:spLocks noGrp="1"/>
          </p:cNvSpPr>
          <p:nvPr>
            <p:ph type="body" sz="quarter" idx="35"/>
          </p:nvPr>
        </p:nvSpPr>
        <p:spPr>
          <a:xfrm>
            <a:off x="6297420" y="4256213"/>
            <a:ext cx="2476944" cy="1944000"/>
          </a:xfrm>
        </p:spPr>
        <p:txBody>
          <a:bodyPr/>
          <a:lstStyle>
            <a:lvl1pPr>
              <a:spcAft>
                <a:spcPts val="0"/>
              </a:spcAft>
              <a:defRPr b="1"/>
            </a:lvl1pPr>
            <a:lvl2pPr>
              <a:spcAft>
                <a:spcPts val="0"/>
              </a:spcAft>
              <a:defRPr b="0"/>
            </a:lvl2pPr>
          </a:lstStyle>
          <a:p>
            <a:pPr lvl="0"/>
            <a:r>
              <a:rPr lang="en-US" noProof="0" smtClean="0"/>
              <a:t>Click to edit Master text styles</a:t>
            </a:r>
          </a:p>
          <a:p>
            <a:pPr lvl="1"/>
            <a:r>
              <a:rPr lang="en-US" noProof="0" smtClean="0"/>
              <a:t>Second level</a:t>
            </a:r>
          </a:p>
        </p:txBody>
      </p:sp>
      <p:sp>
        <p:nvSpPr>
          <p:cNvPr id="17" name="Text Placeholder 8"/>
          <p:cNvSpPr>
            <a:spLocks noGrp="1"/>
          </p:cNvSpPr>
          <p:nvPr>
            <p:ph type="body" sz="quarter" idx="13" hasCustomPrompt="1"/>
          </p:nvPr>
        </p:nvSpPr>
        <p:spPr>
          <a:xfrm>
            <a:off x="376238" y="778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108242544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334099"/>
          </a:xfrm>
        </p:spPr>
        <p:txBody>
          <a:bodyPr/>
          <a:lstStyle/>
          <a:p>
            <a:r>
              <a:rPr lang="en-US" noProof="0" smtClean="0"/>
              <a:t>Click to edit Master title style</a:t>
            </a:r>
            <a:endParaRPr lang="en-US" noProof="0" dirty="0"/>
          </a:p>
        </p:txBody>
      </p:sp>
      <p:sp>
        <p:nvSpPr>
          <p:cNvPr id="4" name="Picture Placeholder 7"/>
          <p:cNvSpPr>
            <a:spLocks noGrp="1"/>
          </p:cNvSpPr>
          <p:nvPr>
            <p:ph type="pic" sz="quarter" idx="13"/>
          </p:nvPr>
        </p:nvSpPr>
        <p:spPr>
          <a:xfrm>
            <a:off x="376238" y="1700213"/>
            <a:ext cx="2771775" cy="1971675"/>
          </a:xfrm>
        </p:spPr>
        <p:txBody>
          <a:bodyPr/>
          <a:lstStyle/>
          <a:p>
            <a:r>
              <a:rPr lang="en-US" noProof="0" smtClean="0"/>
              <a:t>Click icon to add picture</a:t>
            </a:r>
            <a:endParaRPr lang="en-US" noProof="0" dirty="0"/>
          </a:p>
        </p:txBody>
      </p:sp>
      <p:sp>
        <p:nvSpPr>
          <p:cNvPr id="5" name="Picture Placeholder 7"/>
          <p:cNvSpPr>
            <a:spLocks noGrp="1"/>
          </p:cNvSpPr>
          <p:nvPr>
            <p:ph type="pic" sz="quarter" idx="14"/>
          </p:nvPr>
        </p:nvSpPr>
        <p:spPr>
          <a:xfrm>
            <a:off x="6004798" y="1700213"/>
            <a:ext cx="2762965" cy="1971675"/>
          </a:xfrm>
        </p:spPr>
        <p:txBody>
          <a:bodyPr/>
          <a:lstStyle/>
          <a:p>
            <a:r>
              <a:rPr lang="en-US" noProof="0" smtClean="0"/>
              <a:t>Click icon to add picture</a:t>
            </a:r>
            <a:endParaRPr lang="en-US" noProof="0" dirty="0"/>
          </a:p>
        </p:txBody>
      </p:sp>
      <p:sp>
        <p:nvSpPr>
          <p:cNvPr id="6" name="Picture Placeholder 7"/>
          <p:cNvSpPr>
            <a:spLocks noGrp="1"/>
          </p:cNvSpPr>
          <p:nvPr>
            <p:ph type="pic" sz="quarter" idx="15"/>
          </p:nvPr>
        </p:nvSpPr>
        <p:spPr>
          <a:xfrm>
            <a:off x="3204806" y="1700213"/>
            <a:ext cx="2743200" cy="1971675"/>
          </a:xfrm>
        </p:spPr>
        <p:txBody>
          <a:bodyPr/>
          <a:lstStyle/>
          <a:p>
            <a:r>
              <a:rPr lang="en-US" noProof="0" smtClean="0"/>
              <a:t>Click icon to add picture</a:t>
            </a:r>
            <a:endParaRPr lang="en-US" noProof="0" dirty="0"/>
          </a:p>
        </p:txBody>
      </p:sp>
      <p:sp>
        <p:nvSpPr>
          <p:cNvPr id="9" name="Text Placeholder 18"/>
          <p:cNvSpPr>
            <a:spLocks noGrp="1"/>
          </p:cNvSpPr>
          <p:nvPr>
            <p:ph idx="1" hasCustomPrompt="1"/>
          </p:nvPr>
        </p:nvSpPr>
        <p:spPr>
          <a:xfrm>
            <a:off x="376238" y="3832225"/>
            <a:ext cx="2762962" cy="20952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3200400" y="3832225"/>
            <a:ext cx="2743200" cy="20952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6004798" y="3832225"/>
            <a:ext cx="2762965" cy="20952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hasCustomPrompt="1"/>
          </p:nvPr>
        </p:nvSpPr>
        <p:spPr>
          <a:xfrm>
            <a:off x="376238" y="778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384138844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376237"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Tree>
    <p:extLst>
      <p:ext uri="{BB962C8B-B14F-4D97-AF65-F5344CB8AC3E}">
        <p14:creationId xmlns:p14="http://schemas.microsoft.com/office/powerpoint/2010/main" xmlns="" val="413844325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378000" y="1857892"/>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21"/>
          </p:nvPr>
        </p:nvSpPr>
        <p:spPr>
          <a:xfrm>
            <a:off x="4684646" y="1857892"/>
            <a:ext cx="4083117"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 name="Title 1"/>
          <p:cNvSpPr>
            <a:spLocks noGrp="1"/>
          </p:cNvSpPr>
          <p:nvPr>
            <p:ph type="title"/>
          </p:nvPr>
        </p:nvSpPr>
        <p:spPr>
          <a:xfrm>
            <a:off x="376238" y="317501"/>
            <a:ext cx="8391525" cy="334099"/>
          </a:xfrm>
        </p:spPr>
        <p:txBody>
          <a:bodyPr/>
          <a:lstStyle/>
          <a:p>
            <a:r>
              <a:rPr lang="en-US" noProof="0" smtClean="0"/>
              <a:t>Click to edit Master title style</a:t>
            </a:r>
            <a:endParaRPr lang="en-US" noProof="0" dirty="0"/>
          </a:p>
        </p:txBody>
      </p:sp>
      <p:sp>
        <p:nvSpPr>
          <p:cNvPr id="4" name="Rectangle 3"/>
          <p:cNvSpPr/>
          <p:nvPr userDrawn="1"/>
        </p:nvSpPr>
        <p:spPr>
          <a:xfrm>
            <a:off x="378000" y="1705378"/>
            <a:ext cx="41001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5" name="Rectangle 4"/>
          <p:cNvSpPr/>
          <p:nvPr userDrawn="1"/>
        </p:nvSpPr>
        <p:spPr>
          <a:xfrm>
            <a:off x="4684646" y="1705378"/>
            <a:ext cx="40897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6" name="Picture Placeholder 29"/>
          <p:cNvSpPr>
            <a:spLocks noGrp="1"/>
          </p:cNvSpPr>
          <p:nvPr>
            <p:ph type="pic" sz="quarter" idx="19" hasCustomPrompt="1"/>
          </p:nvPr>
        </p:nvSpPr>
        <p:spPr>
          <a:xfrm>
            <a:off x="3577118" y="1863916"/>
            <a:ext cx="907655"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7818462" y="1857892"/>
            <a:ext cx="93312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376237"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31278434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378000" y="1857892"/>
            <a:ext cx="4101706"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21"/>
          </p:nvPr>
        </p:nvSpPr>
        <p:spPr>
          <a:xfrm>
            <a:off x="4684646" y="1857892"/>
            <a:ext cx="4091001"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2" name="Title 1"/>
          <p:cNvSpPr>
            <a:spLocks noGrp="1"/>
          </p:cNvSpPr>
          <p:nvPr>
            <p:ph type="title"/>
          </p:nvPr>
        </p:nvSpPr>
        <p:spPr>
          <a:xfrm>
            <a:off x="376238" y="317501"/>
            <a:ext cx="8391525" cy="334099"/>
          </a:xfrm>
        </p:spPr>
        <p:txBody>
          <a:bodyPr/>
          <a:lstStyle/>
          <a:p>
            <a:r>
              <a:rPr lang="en-US" noProof="0" smtClean="0"/>
              <a:t>Click to edit Master title style</a:t>
            </a:r>
            <a:endParaRPr lang="en-US" noProof="0" dirty="0"/>
          </a:p>
        </p:txBody>
      </p:sp>
      <p:sp>
        <p:nvSpPr>
          <p:cNvPr id="4" name="Rectangle 3"/>
          <p:cNvSpPr/>
          <p:nvPr userDrawn="1"/>
        </p:nvSpPr>
        <p:spPr>
          <a:xfrm>
            <a:off x="378000" y="1705378"/>
            <a:ext cx="41001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5" name="Rectangle 4"/>
          <p:cNvSpPr/>
          <p:nvPr userDrawn="1"/>
        </p:nvSpPr>
        <p:spPr>
          <a:xfrm>
            <a:off x="4684646" y="1705378"/>
            <a:ext cx="40897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7" name="Picture Placeholder 29"/>
          <p:cNvSpPr>
            <a:spLocks noGrp="1"/>
          </p:cNvSpPr>
          <p:nvPr>
            <p:ph type="pic" sz="quarter" idx="20" hasCustomPrompt="1"/>
          </p:nvPr>
        </p:nvSpPr>
        <p:spPr>
          <a:xfrm>
            <a:off x="7818462" y="1857892"/>
            <a:ext cx="93312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378000" y="4249682"/>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1" name="Text Placeholder 8"/>
          <p:cNvSpPr>
            <a:spLocks noGrp="1"/>
          </p:cNvSpPr>
          <p:nvPr>
            <p:ph type="body" sz="quarter" idx="23"/>
          </p:nvPr>
        </p:nvSpPr>
        <p:spPr>
          <a:xfrm>
            <a:off x="4684645" y="4249682"/>
            <a:ext cx="4089719"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2" name="Rectangle 11"/>
          <p:cNvSpPr/>
          <p:nvPr userDrawn="1"/>
        </p:nvSpPr>
        <p:spPr>
          <a:xfrm>
            <a:off x="378000" y="4103518"/>
            <a:ext cx="410170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13" name="Rectangle 12"/>
          <p:cNvSpPr/>
          <p:nvPr userDrawn="1"/>
        </p:nvSpPr>
        <p:spPr>
          <a:xfrm>
            <a:off x="4684645" y="4103518"/>
            <a:ext cx="408353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14" name="Picture Placeholder 29"/>
          <p:cNvSpPr>
            <a:spLocks noGrp="1"/>
          </p:cNvSpPr>
          <p:nvPr>
            <p:ph type="pic" sz="quarter" idx="24" hasCustomPrompt="1"/>
          </p:nvPr>
        </p:nvSpPr>
        <p:spPr>
          <a:xfrm>
            <a:off x="3565870" y="4255706"/>
            <a:ext cx="929536"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7818463" y="4249682"/>
            <a:ext cx="93312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376238" y="778600"/>
            <a:ext cx="8398126"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Picture Placeholder 29"/>
          <p:cNvSpPr>
            <a:spLocks noGrp="1"/>
          </p:cNvSpPr>
          <p:nvPr>
            <p:ph type="pic" sz="quarter" idx="19" hasCustomPrompt="1"/>
          </p:nvPr>
        </p:nvSpPr>
        <p:spPr>
          <a:xfrm>
            <a:off x="3577118" y="1863916"/>
            <a:ext cx="907655"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Tree>
    <p:extLst>
      <p:ext uri="{BB962C8B-B14F-4D97-AF65-F5344CB8AC3E}">
        <p14:creationId xmlns:p14="http://schemas.microsoft.com/office/powerpoint/2010/main" xmlns="" val="396697138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334099"/>
          </a:xfrm>
        </p:spPr>
        <p:txBody>
          <a:bodyPr/>
          <a:lstStyle/>
          <a:p>
            <a:r>
              <a:rPr lang="en-US" noProof="0" smtClean="0"/>
              <a:t>Click to edit Master title style</a:t>
            </a:r>
            <a:endParaRPr lang="en-US" noProof="0" dirty="0"/>
          </a:p>
        </p:txBody>
      </p:sp>
      <p:sp>
        <p:nvSpPr>
          <p:cNvPr id="4" name="Rectangle 3"/>
          <p:cNvSpPr/>
          <p:nvPr userDrawn="1"/>
        </p:nvSpPr>
        <p:spPr>
          <a:xfrm>
            <a:off x="3240000" y="1705968"/>
            <a:ext cx="266708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5" name="Rectangle 4"/>
          <p:cNvSpPr/>
          <p:nvPr userDrawn="1"/>
        </p:nvSpPr>
        <p:spPr>
          <a:xfrm>
            <a:off x="378000" y="1700213"/>
            <a:ext cx="267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6" name="Rectangle 5"/>
          <p:cNvSpPr/>
          <p:nvPr userDrawn="1"/>
        </p:nvSpPr>
        <p:spPr>
          <a:xfrm>
            <a:off x="6086475" y="1705968"/>
            <a:ext cx="268789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7" name="Text Placeholder 8"/>
          <p:cNvSpPr>
            <a:spLocks noGrp="1"/>
          </p:cNvSpPr>
          <p:nvPr>
            <p:ph type="body" sz="quarter" idx="17"/>
          </p:nvPr>
        </p:nvSpPr>
        <p:spPr>
          <a:xfrm>
            <a:off x="3244283" y="1851441"/>
            <a:ext cx="2655433" cy="3845754"/>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8"/>
          </p:nvPr>
        </p:nvSpPr>
        <p:spPr>
          <a:xfrm>
            <a:off x="378000" y="1851441"/>
            <a:ext cx="2670000" cy="3845754"/>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9" name="Text Placeholder 8"/>
          <p:cNvSpPr>
            <a:spLocks noGrp="1"/>
          </p:cNvSpPr>
          <p:nvPr>
            <p:ph type="body" sz="quarter" idx="19"/>
          </p:nvPr>
        </p:nvSpPr>
        <p:spPr>
          <a:xfrm>
            <a:off x="6095999" y="1851441"/>
            <a:ext cx="2678365" cy="3845754"/>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ext Placeholder 8"/>
          <p:cNvSpPr>
            <a:spLocks noGrp="1"/>
          </p:cNvSpPr>
          <p:nvPr>
            <p:ph type="body" sz="quarter" idx="13" hasCustomPrompt="1"/>
          </p:nvPr>
        </p:nvSpPr>
        <p:spPr>
          <a:xfrm>
            <a:off x="376238" y="778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396303385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334099"/>
          </a:xfrm>
        </p:spPr>
        <p:txBody>
          <a:bodyPr/>
          <a:lstStyle/>
          <a:p>
            <a:r>
              <a:rPr lang="en-US" noProof="0" smtClean="0"/>
              <a:t>Click to edit Master title style</a:t>
            </a:r>
            <a:endParaRPr lang="en-US" noProof="0" dirty="0"/>
          </a:p>
        </p:txBody>
      </p:sp>
      <p:sp>
        <p:nvSpPr>
          <p:cNvPr id="4" name="Text Placeholder 8"/>
          <p:cNvSpPr>
            <a:spLocks noGrp="1"/>
          </p:cNvSpPr>
          <p:nvPr>
            <p:ph type="body" sz="quarter" idx="17"/>
          </p:nvPr>
        </p:nvSpPr>
        <p:spPr>
          <a:xfrm>
            <a:off x="378000" y="2556000"/>
            <a:ext cx="19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6822627" y="2556000"/>
            <a:ext cx="19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2526209" y="2556000"/>
            <a:ext cx="19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4674418" y="2556000"/>
            <a:ext cx="19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3" hasCustomPrompt="1"/>
          </p:nvPr>
        </p:nvSpPr>
        <p:spPr>
          <a:xfrm>
            <a:off x="376237"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xmlns="" val="6089943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6237" y="317500"/>
            <a:ext cx="8391526" cy="370193"/>
          </a:xfrm>
        </p:spPr>
        <p:txBody>
          <a:bodyPr/>
          <a:lstStyle>
            <a:lvl1pPr>
              <a:defRPr>
                <a:solidFill>
                  <a:schemeClr val="bg1"/>
                </a:solidFill>
              </a:defRPr>
            </a:lvl1pPr>
          </a:lstStyle>
          <a:p>
            <a:r>
              <a:rPr lang="en-US" noProof="0" smtClean="0"/>
              <a:t>Click to edit Master title style</a:t>
            </a:r>
            <a:endParaRPr lang="en-US" noProof="0" dirty="0"/>
          </a:p>
        </p:txBody>
      </p:sp>
      <p:sp>
        <p:nvSpPr>
          <p:cNvPr id="4" name="Text Placeholder 8"/>
          <p:cNvSpPr>
            <a:spLocks noGrp="1"/>
          </p:cNvSpPr>
          <p:nvPr>
            <p:ph type="body" sz="quarter" idx="17"/>
          </p:nvPr>
        </p:nvSpPr>
        <p:spPr>
          <a:xfrm>
            <a:off x="378000" y="2556000"/>
            <a:ext cx="1944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8"/>
          </p:nvPr>
        </p:nvSpPr>
        <p:spPr>
          <a:xfrm>
            <a:off x="6825564" y="2556000"/>
            <a:ext cx="1944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Text Placeholder 8"/>
          <p:cNvSpPr>
            <a:spLocks noGrp="1"/>
          </p:cNvSpPr>
          <p:nvPr>
            <p:ph type="body" sz="quarter" idx="19"/>
          </p:nvPr>
        </p:nvSpPr>
        <p:spPr>
          <a:xfrm>
            <a:off x="2527188" y="2556000"/>
            <a:ext cx="1944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ext Placeholder 8"/>
          <p:cNvSpPr>
            <a:spLocks noGrp="1"/>
          </p:cNvSpPr>
          <p:nvPr>
            <p:ph type="body" sz="quarter" idx="20"/>
          </p:nvPr>
        </p:nvSpPr>
        <p:spPr>
          <a:xfrm>
            <a:off x="4676376" y="2556000"/>
            <a:ext cx="1944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Text Placeholder 8"/>
          <p:cNvSpPr>
            <a:spLocks noGrp="1"/>
          </p:cNvSpPr>
          <p:nvPr>
            <p:ph type="body" sz="quarter" idx="13" hasCustomPrompt="1"/>
          </p:nvPr>
        </p:nvSpPr>
        <p:spPr>
          <a:xfrm>
            <a:off x="376237" y="814694"/>
            <a:ext cx="8391526"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3" name="TextBox 12"/>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xmlns="" val="365489749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376237" y="778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0" name="Text Placeholder 18"/>
          <p:cNvSpPr>
            <a:spLocks noGrp="1"/>
          </p:cNvSpPr>
          <p:nvPr>
            <p:ph idx="1"/>
          </p:nvPr>
        </p:nvSpPr>
        <p:spPr>
          <a:xfrm>
            <a:off x="376237" y="1665288"/>
            <a:ext cx="4195763" cy="4716463"/>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95907056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9A1706-A24A-46BC-A0D7-5863217C383B}" type="datetimeFigureOut">
              <a:rPr lang="en-US" smtClean="0"/>
              <a:pPr/>
              <a:t>8/21/2017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Tree>
    <p:extLst>
      <p:ext uri="{BB962C8B-B14F-4D97-AF65-F5344CB8AC3E}">
        <p14:creationId xmlns:p14="http://schemas.microsoft.com/office/powerpoint/2010/main" xmlns="" val="20052151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3592807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Text &amp; Conten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0113" y="295683"/>
            <a:ext cx="8388000" cy="469492"/>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9" name="Text Placeholder 8"/>
          <p:cNvSpPr>
            <a:spLocks noGrp="1"/>
          </p:cNvSpPr>
          <p:nvPr>
            <p:ph type="body" sz="quarter" idx="13"/>
          </p:nvPr>
        </p:nvSpPr>
        <p:spPr>
          <a:xfrm>
            <a:off x="370113" y="765175"/>
            <a:ext cx="8388000" cy="969282"/>
          </a:xfrm>
        </p:spPr>
        <p:txBody>
          <a:bodyPr>
            <a:normAutofit/>
          </a:bodyPr>
          <a:lstStyle>
            <a:lvl1pPr marL="0" indent="0">
              <a:buNone/>
              <a:defRPr sz="3000" b="0">
                <a:solidFill>
                  <a:schemeClr val="accent5"/>
                </a:solidFill>
              </a:defRPr>
            </a:lvl1pPr>
          </a:lstStyle>
          <a:p>
            <a:pPr lvl="0"/>
            <a:r>
              <a:rPr lang="en-US" smtClean="0"/>
              <a:t>Click to edit Master text styles</a:t>
            </a:r>
          </a:p>
        </p:txBody>
      </p:sp>
      <p:sp>
        <p:nvSpPr>
          <p:cNvPr id="20" name="Text Placeholder 19"/>
          <p:cNvSpPr>
            <a:spLocks noGrp="1"/>
          </p:cNvSpPr>
          <p:nvPr>
            <p:ph type="body" sz="quarter" idx="14"/>
          </p:nvPr>
        </p:nvSpPr>
        <p:spPr>
          <a:xfrm>
            <a:off x="370800" y="1803543"/>
            <a:ext cx="4140000" cy="4536000"/>
          </a:xfrm>
        </p:spPr>
        <p:txBody>
          <a:bodyPr/>
          <a:lstStyle>
            <a:lvl4pPr marL="539750" indent="-27305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p:cNvSpPr>
            <a:spLocks noGrp="1"/>
          </p:cNvSpPr>
          <p:nvPr>
            <p:ph type="ftr" sz="quarter" idx="3"/>
          </p:nvPr>
        </p:nvSpPr>
        <p:spPr>
          <a:xfrm>
            <a:off x="370113" y="6407835"/>
            <a:ext cx="7559473" cy="252000"/>
          </a:xfrm>
          <a:prstGeom prst="rect">
            <a:avLst/>
          </a:prstGeom>
        </p:spPr>
        <p:txBody>
          <a:bodyPr vert="horz" lIns="0" tIns="0" rIns="0" bIns="0" rtlCol="0" anchor="ctr" anchorCtr="0"/>
          <a:lstStyle>
            <a:lvl1pPr algn="l">
              <a:defRPr sz="800" b="0">
                <a:solidFill>
                  <a:srgbClr val="8C8C8C"/>
                </a:solidFill>
              </a:defRPr>
            </a:lvl1pPr>
          </a:lstStyle>
          <a:p>
            <a:r>
              <a:rPr lang="es-AR" smtClean="0"/>
              <a:t>© 2015 Deloitte &amp; Co. S.A. Todos los derechos reservados. </a:t>
            </a:r>
            <a:endParaRPr lang="en-GB" dirty="0"/>
          </a:p>
        </p:txBody>
      </p:sp>
      <p:sp>
        <p:nvSpPr>
          <p:cNvPr id="6" name="Slide Number Placeholder 7"/>
          <p:cNvSpPr>
            <a:spLocks noGrp="1"/>
          </p:cNvSpPr>
          <p:nvPr>
            <p:ph type="sldNum" sz="quarter" idx="4"/>
          </p:nvPr>
        </p:nvSpPr>
        <p:spPr>
          <a:xfrm>
            <a:off x="7971996" y="6407835"/>
            <a:ext cx="792088" cy="252000"/>
          </a:xfrm>
          <a:prstGeom prst="rect">
            <a:avLst/>
          </a:prstGeom>
        </p:spPr>
        <p:txBody>
          <a:bodyPr vert="horz" lIns="0" tIns="0" rIns="0" bIns="0" rtlCol="0" anchor="ctr" anchorCtr="0"/>
          <a:lstStyle>
            <a:lvl1pPr algn="r">
              <a:defRPr sz="800" b="0">
                <a:solidFill>
                  <a:srgbClr val="8C8C8C"/>
                </a:solidFill>
              </a:defRPr>
            </a:lvl1pPr>
          </a:lstStyle>
          <a:p>
            <a:fld id="{95CC1D26-A9BD-4BDE-BDD9-08EDBAE96860}" type="slidenum">
              <a:rPr lang="en-GB" smtClean="0"/>
              <a:pPr/>
              <a:t>‹#›</a:t>
            </a:fld>
            <a:endParaRPr lang="en-GB" dirty="0"/>
          </a:p>
        </p:txBody>
      </p:sp>
      <p:sp>
        <p:nvSpPr>
          <p:cNvPr id="8" name="Chart Placeholder 7"/>
          <p:cNvSpPr>
            <a:spLocks noGrp="1"/>
          </p:cNvSpPr>
          <p:nvPr>
            <p:ph type="chart" sz="quarter" idx="15"/>
          </p:nvPr>
        </p:nvSpPr>
        <p:spPr>
          <a:xfrm>
            <a:off x="4643437" y="1803543"/>
            <a:ext cx="4140000" cy="4536000"/>
          </a:xfrm>
        </p:spPr>
        <p:txBody>
          <a:bodyPr/>
          <a:lstStyle/>
          <a:p>
            <a:r>
              <a:rPr lang="en-US" smtClean="0"/>
              <a:t>Click icon to add chart</a:t>
            </a:r>
            <a:endParaRPr lang="en-GB" dirty="0"/>
          </a:p>
        </p:txBody>
      </p:sp>
    </p:spTree>
    <p:extLst>
      <p:ext uri="{BB962C8B-B14F-4D97-AF65-F5344CB8AC3E}">
        <p14:creationId xmlns:p14="http://schemas.microsoft.com/office/powerpoint/2010/main" xmlns="" val="305192500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70113" y="765175"/>
            <a:ext cx="8388000" cy="969282"/>
          </a:xfrm>
        </p:spPr>
        <p:txBody>
          <a:bodyPr>
            <a:normAutofit/>
          </a:bodyPr>
          <a:lstStyle>
            <a:lvl1pPr marL="0" indent="0">
              <a:buNone/>
              <a:defRPr sz="3000" b="0">
                <a:solidFill>
                  <a:schemeClr val="accent5"/>
                </a:solidFill>
              </a:defRPr>
            </a:lvl1pPr>
          </a:lstStyle>
          <a:p>
            <a:pPr lvl="0"/>
            <a:r>
              <a:rPr lang="en-US" smtClean="0"/>
              <a:t>Click to edit Master text styles</a:t>
            </a:r>
          </a:p>
        </p:txBody>
      </p:sp>
      <p:sp>
        <p:nvSpPr>
          <p:cNvPr id="14" name="Title Placeholder 1"/>
          <p:cNvSpPr>
            <a:spLocks noGrp="1"/>
          </p:cNvSpPr>
          <p:nvPr>
            <p:ph type="title"/>
          </p:nvPr>
        </p:nvSpPr>
        <p:spPr>
          <a:xfrm>
            <a:off x="370113" y="295683"/>
            <a:ext cx="8388000" cy="469492"/>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20" name="Text Placeholder 19"/>
          <p:cNvSpPr>
            <a:spLocks noGrp="1"/>
          </p:cNvSpPr>
          <p:nvPr>
            <p:ph type="body" sz="quarter" idx="14"/>
          </p:nvPr>
        </p:nvSpPr>
        <p:spPr>
          <a:xfrm>
            <a:off x="370800" y="1803543"/>
            <a:ext cx="8388000" cy="4536000"/>
          </a:xfrm>
        </p:spPr>
        <p:txBody>
          <a:bodyPr/>
          <a:lstStyle>
            <a:lvl1pPr marL="0" indent="0">
              <a:buNone/>
              <a:defRPr/>
            </a:lvl1pPr>
            <a:lvl2pPr marL="266700" indent="-266700">
              <a:buFont typeface="Arial" pitchFamily="34" charset="0"/>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xmlns="" val="274433703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Back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212" y="1155700"/>
            <a:ext cx="5322276" cy="1068388"/>
          </a:xfrm>
          <a:noFill/>
          <a:ln w="9525">
            <a:noFill/>
            <a:miter lim="800000"/>
            <a:headEnd/>
            <a:tailEnd/>
          </a:ln>
        </p:spPr>
        <p:txBody>
          <a:bodyPr vert="horz" wrap="square" lIns="0" tIns="0" rIns="0" bIns="0" numCol="1" anchor="t" anchorCtr="0" compatLnSpc="1">
            <a:prstTxWarp prst="textNoShape">
              <a:avLst/>
            </a:prstTxWarp>
          </a:bodyPr>
          <a:lstStyle>
            <a:lvl1pPr algn="l">
              <a:defRPr lang="en-GB" sz="2215" b="0" dirty="0">
                <a:solidFill>
                  <a:schemeClr val="accent3"/>
                </a:solidFill>
                <a:latin typeface="+mn-lt"/>
                <a:ea typeface="+mn-ea"/>
                <a:cs typeface="Arial" pitchFamily="34" charset="0"/>
              </a:defRPr>
            </a:lvl1pPr>
          </a:lstStyle>
          <a:p>
            <a:pPr marL="0" lvl="0" indent="0" algn="l" defTabSz="883649" rtl="0" eaLnBrk="0" fontAlgn="base" hangingPunct="0">
              <a:spcBef>
                <a:spcPts val="0"/>
              </a:spcBef>
              <a:spcAft>
                <a:spcPts val="738"/>
              </a:spcAft>
              <a:tabLst>
                <a:tab pos="5526104" algn="l"/>
              </a:tabLst>
            </a:pPr>
            <a:r>
              <a:rPr lang="en-US" dirty="0" smtClean="0"/>
              <a:t>Back cover page</a:t>
            </a:r>
            <a:endParaRPr lang="en-GB" dirty="0"/>
          </a:p>
        </p:txBody>
      </p:sp>
      <p:sp>
        <p:nvSpPr>
          <p:cNvPr id="3" name="Content Placeholder 2"/>
          <p:cNvSpPr>
            <a:spLocks noGrp="1"/>
          </p:cNvSpPr>
          <p:nvPr>
            <p:ph idx="1" hasCustomPrompt="1"/>
          </p:nvPr>
        </p:nvSpPr>
        <p:spPr>
          <a:xfrm>
            <a:off x="139212" y="2312990"/>
            <a:ext cx="5322277" cy="4140199"/>
          </a:xfrm>
        </p:spPr>
        <p:txBody>
          <a:bodyPr anchor="b" anchorCtr="0"/>
          <a:lstStyle>
            <a:lvl1pPr marL="0" indent="0">
              <a:spcBef>
                <a:spcPts val="554"/>
              </a:spcBef>
              <a:spcAft>
                <a:spcPts val="0"/>
              </a:spcAft>
              <a:buNone/>
              <a:defRPr lang="en-GB" sz="738"/>
            </a:lvl1pPr>
            <a:lvl2pPr marL="82064" indent="-82064">
              <a:spcAft>
                <a:spcPts val="185"/>
              </a:spcAft>
              <a:buFont typeface="Arial" pitchFamily="34" charset="0"/>
              <a:buChar char="•"/>
              <a:defRPr sz="831"/>
            </a:lvl2pPr>
            <a:lvl3pPr marL="158265" indent="-80599">
              <a:spcBef>
                <a:spcPts val="0"/>
              </a:spcBef>
              <a:buFont typeface="Arial" pitchFamily="34" charset="0"/>
              <a:buChar char="‒"/>
              <a:defRPr lang="en-US" sz="831" b="0" dirty="0" smtClean="0">
                <a:solidFill>
                  <a:schemeClr val="tx1"/>
                </a:solidFill>
                <a:latin typeface="Arial" pitchFamily="34" charset="0"/>
                <a:cs typeface="Arial" pitchFamily="34" charset="0"/>
              </a:defRPr>
            </a:lvl3pPr>
            <a:lvl4pPr marL="0" indent="0">
              <a:buFont typeface="Arial" pitchFamily="34" charset="0"/>
              <a:buNone/>
              <a:defRPr lang="en-US" sz="831" i="0" dirty="0" smtClean="0">
                <a:solidFill>
                  <a:schemeClr val="tx1"/>
                </a:solidFill>
                <a:latin typeface="Arial" pitchFamily="34" charset="0"/>
                <a:cs typeface="Arial" pitchFamily="34" charset="0"/>
              </a:defRPr>
            </a:lvl4pPr>
            <a:lvl5pPr>
              <a:defRPr sz="1477"/>
            </a:lvl5pPr>
            <a:lvl6pPr>
              <a:defRPr sz="1662"/>
            </a:lvl6pPr>
            <a:lvl7pPr>
              <a:defRPr sz="1662"/>
            </a:lvl7pPr>
            <a:lvl8pPr>
              <a:defRPr sz="1662"/>
            </a:lvl8pPr>
            <a:lvl9pPr>
              <a:defRPr sz="1662"/>
            </a:lvl9pPr>
          </a:lstStyle>
          <a:p>
            <a:pPr lvl="0"/>
            <a:r>
              <a:rPr lang="en-US" dirty="0" smtClean="0"/>
              <a:t>Level 1 (8pt Arial, bottom-aligned legal copy)</a:t>
            </a:r>
          </a:p>
        </p:txBody>
      </p:sp>
      <p:cxnSp>
        <p:nvCxnSpPr>
          <p:cNvPr id="12" name="Straight Connector 11"/>
          <p:cNvCxnSpPr/>
          <p:nvPr userDrawn="1"/>
        </p:nvCxnSpPr>
        <p:spPr bwMode="auto">
          <a:xfrm>
            <a:off x="139212" y="1151881"/>
            <a:ext cx="5322276" cy="4601"/>
          </a:xfrm>
          <a:prstGeom prst="line">
            <a:avLst/>
          </a:prstGeom>
          <a:solidFill>
            <a:schemeClr val="bg1"/>
          </a:solidFill>
          <a:ln w="3175"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xmlns="" val="28032638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9A1706-A24A-46BC-A0D7-5863217C383B}" type="datetimeFigureOut">
              <a:rPr lang="en-US" smtClean="0"/>
              <a:pPr/>
              <a:t>8/21/2017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A1706-A24A-46BC-A0D7-5863217C383B}" type="datetimeFigureOut">
              <a:rPr lang="en-US" smtClean="0"/>
              <a:pPr/>
              <a:t>8/21/2017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A1706-A24A-46BC-A0D7-5863217C383B}" type="datetimeFigureOut">
              <a:rPr lang="en-US" smtClean="0"/>
              <a:pPr/>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A1706-A24A-46BC-A0D7-5863217C383B}" type="datetimeFigureOut">
              <a:rPr lang="en-US" smtClean="0"/>
              <a:pPr/>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3BFC9-0E71-4427-9A23-9B5CE49B25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oleObject" Target="../embeddings/oleObject1.bin"/><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ags" Target="../tags/tag1.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vmlDrawing" Target="../drawings/vmlDrawing1.v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A1706-A24A-46BC-A0D7-5863217C383B}" type="datetimeFigureOut">
              <a:rPr lang="en-US" smtClean="0"/>
              <a:pPr/>
              <a:t>8/21/2017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3BFC9-0E71-4427-9A23-9B5CE49B254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6"/>
            </p:custDataLst>
            <p:extLst/>
          </p:nvPr>
        </p:nvGraphicFramePr>
        <p:xfrm>
          <a:off x="1588" y="1588"/>
          <a:ext cx="1587" cy="1587"/>
        </p:xfrm>
        <a:graphic>
          <a:graphicData uri="http://schemas.openxmlformats.org/presentationml/2006/ole">
            <p:oleObj spid="_x0000_s1028" name="think-cell Slide" r:id="rId47" imgW="360" imgH="360" progId="">
              <p:embed/>
            </p:oleObj>
          </a:graphicData>
        </a:graphic>
      </p:graphicFrame>
      <p:sp>
        <p:nvSpPr>
          <p:cNvPr id="2" name="Title Placeholder 1"/>
          <p:cNvSpPr>
            <a:spLocks noGrp="1"/>
          </p:cNvSpPr>
          <p:nvPr>
            <p:ph type="title"/>
          </p:nvPr>
        </p:nvSpPr>
        <p:spPr bwMode="gray">
          <a:xfrm>
            <a:off x="376238" y="317501"/>
            <a:ext cx="8391525" cy="692150"/>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sp>
        <p:nvSpPr>
          <p:cNvPr id="19" name="Text Placeholder 18"/>
          <p:cNvSpPr>
            <a:spLocks noGrp="1"/>
          </p:cNvSpPr>
          <p:nvPr>
            <p:ph type="body" idx="1"/>
          </p:nvPr>
        </p:nvSpPr>
        <p:spPr>
          <a:xfrm>
            <a:off x="376237" y="1665289"/>
            <a:ext cx="8391525" cy="4716462"/>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xmlns="" val="1674673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ransition>
    <p:fade/>
  </p:transition>
  <p:hf hd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0"/>
        </a:spcBef>
        <a:spcAft>
          <a:spcPts val="1000"/>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a:buNone/>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34">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1" orient="horz" pos="1049">
          <p15:clr>
            <a:srgbClr val="F26B43"/>
          </p15:clr>
        </p15:guide>
        <p15:guide id="22" orient="horz" pos="6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9.xml"/><Relationship Id="rId4"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0.xml"/><Relationship Id="rId4"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tags" Target="../tags/tag31.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tags" Target="../tags/tag30.xml"/><Relationship Id="rId33" Type="http://schemas.openxmlformats.org/officeDocument/2006/relationships/notesSlide" Target="../notesSlides/notesSlide11.xml"/><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29" Type="http://schemas.openxmlformats.org/officeDocument/2006/relationships/tags" Target="../tags/tag34.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tags" Target="../tags/tag29.xml"/><Relationship Id="rId32" Type="http://schemas.openxmlformats.org/officeDocument/2006/relationships/slideLayout" Target="../slideLayouts/slideLayout30.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tags" Target="../tags/tag33.xml"/><Relationship Id="rId10" Type="http://schemas.openxmlformats.org/officeDocument/2006/relationships/tags" Target="../tags/tag15.xml"/><Relationship Id="rId19" Type="http://schemas.openxmlformats.org/officeDocument/2006/relationships/tags" Target="../tags/tag24.xml"/><Relationship Id="rId31" Type="http://schemas.openxmlformats.org/officeDocument/2006/relationships/tags" Target="../tags/tag36.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tags" Target="../tags/tag32.xml"/><Relationship Id="rId30" Type="http://schemas.openxmlformats.org/officeDocument/2006/relationships/tags" Target="../tags/tag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19.xml"/><Relationship Id="rId4"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microsoft.com/office/2007/relationships/media" Target="../media/media2.mp4"/><Relationship Id="rId3" Type="http://schemas.openxmlformats.org/officeDocument/2006/relationships/notesSlide" Target="../notesSlides/notesSlide25.xml"/><Relationship Id="rId7" Type="http://schemas.openxmlformats.org/officeDocument/2006/relationships/image" Target="../media/image47.emf"/><Relationship Id="rId2" Type="http://schemas.openxmlformats.org/officeDocument/2006/relationships/slideLayout" Target="../slideLayouts/slideLayout52.xml"/><Relationship Id="rId1" Type="http://schemas.openxmlformats.org/officeDocument/2006/relationships/video" Target="NULL" TargetMode="External"/><Relationship Id="rId6" Type="http://schemas.openxmlformats.org/officeDocument/2006/relationships/image" Target="../media/image46.emf"/><Relationship Id="rId5" Type="http://schemas.openxmlformats.org/officeDocument/2006/relationships/image" Target="../media/image45.png"/><Relationship Id="rId4" Type="http://schemas.microsoft.com/office/2007/relationships/media" Target="../media/media1.mp4"/><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0.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microsoft.com/office/2007/relationships/media" Target="../media/media2.mp4"/><Relationship Id="rId3" Type="http://schemas.openxmlformats.org/officeDocument/2006/relationships/notesSlide" Target="../notesSlides/notesSlide30.xml"/><Relationship Id="rId7" Type="http://schemas.openxmlformats.org/officeDocument/2006/relationships/image" Target="../media/image47.emf"/><Relationship Id="rId2" Type="http://schemas.openxmlformats.org/officeDocument/2006/relationships/slideLayout" Target="../slideLayouts/slideLayout52.xml"/><Relationship Id="rId1" Type="http://schemas.openxmlformats.org/officeDocument/2006/relationships/video" Target="NULL" TargetMode="External"/><Relationship Id="rId6" Type="http://schemas.openxmlformats.org/officeDocument/2006/relationships/image" Target="../media/image46.emf"/><Relationship Id="rId5" Type="http://schemas.openxmlformats.org/officeDocument/2006/relationships/image" Target="../media/image45.png"/><Relationship Id="rId4" Type="http://schemas.microsoft.com/office/2007/relationships/media" Target="../media/media1.mp4"/><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46.emf"/><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32.xml"/><Relationship Id="rId4"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AR" dirty="0"/>
              <a:t>Ejercicio Práctico de Simulación de una Crisis ante un evento de </a:t>
            </a:r>
            <a:r>
              <a:rPr lang="es-AR" dirty="0" err="1"/>
              <a:t>CiberSeguridad</a:t>
            </a:r>
            <a:r>
              <a:rPr lang="es-AR" dirty="0"/>
              <a:t/>
            </a:r>
            <a:br>
              <a:rPr lang="es-AR" dirty="0"/>
            </a:br>
            <a:endParaRPr lang="en-US" dirty="0"/>
          </a:p>
        </p:txBody>
      </p:sp>
      <p:sp>
        <p:nvSpPr>
          <p:cNvPr id="3" name="Subtitle 2"/>
          <p:cNvSpPr>
            <a:spLocks noGrp="1"/>
          </p:cNvSpPr>
          <p:nvPr>
            <p:ph type="subTitle" idx="1"/>
          </p:nvPr>
        </p:nvSpPr>
        <p:spPr/>
        <p:txBody>
          <a:bodyPr>
            <a:normAutofit lnSpcReduction="10000"/>
          </a:bodyPr>
          <a:lstStyle/>
          <a:p>
            <a:pPr lvl="1">
              <a:spcAft>
                <a:spcPts val="0"/>
              </a:spcAft>
            </a:pPr>
            <a:r>
              <a:rPr lang="es-AR" dirty="0"/>
              <a:t>Andrés Gil, Socio de Deloitte líder de Cyber Risk </a:t>
            </a:r>
            <a:r>
              <a:rPr lang="es-AR" dirty="0" err="1"/>
              <a:t>Services</a:t>
            </a:r>
            <a:r>
              <a:rPr lang="es-AR" dirty="0"/>
              <a:t>  LATAM</a:t>
            </a:r>
          </a:p>
          <a:p>
            <a:pPr lvl="1">
              <a:spcAft>
                <a:spcPts val="0"/>
              </a:spcAft>
            </a:pPr>
            <a:r>
              <a:rPr lang="es-AR" dirty="0"/>
              <a:t>Luis Martinez Arce, Gerente de Deloitte de Cyber Risk </a:t>
            </a:r>
            <a:r>
              <a:rPr lang="es-AR" dirty="0" err="1"/>
              <a:t>Services</a:t>
            </a:r>
            <a:r>
              <a:rPr lang="es-AR" dirty="0"/>
              <a:t> Rep. Dominicana </a:t>
            </a:r>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806902" y="5786454"/>
            <a:ext cx="2337098" cy="958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¿De qué eventos hablamos?</a:t>
            </a:r>
            <a:endParaRPr lang="es-AR" dirty="0"/>
          </a:p>
        </p:txBody>
      </p:sp>
      <p:sp>
        <p:nvSpPr>
          <p:cNvPr id="3" name="Title 2"/>
          <p:cNvSpPr>
            <a:spLocks noGrp="1"/>
          </p:cNvSpPr>
          <p:nvPr>
            <p:ph type="title"/>
          </p:nvPr>
        </p:nvSpPr>
        <p:spPr/>
        <p:txBody>
          <a:bodyPr/>
          <a:lstStyle/>
          <a:p>
            <a:r>
              <a:rPr lang="es-AR" dirty="0" smtClean="0"/>
              <a:t>Gestión de Crisis</a:t>
            </a:r>
            <a:endParaRPr lang="es-AR" dirty="0"/>
          </a:p>
        </p:txBody>
      </p:sp>
      <p:sp>
        <p:nvSpPr>
          <p:cNvPr id="8" name="Content Placeholder 3"/>
          <p:cNvSpPr>
            <a:spLocks noGrp="1"/>
          </p:cNvSpPr>
          <p:nvPr>
            <p:ph idx="1"/>
          </p:nvPr>
        </p:nvSpPr>
        <p:spPr/>
        <p:txBody>
          <a:bodyPr/>
          <a:lstStyle/>
          <a:p>
            <a:pPr algn="just">
              <a:lnSpc>
                <a:spcPct val="150000"/>
              </a:lnSpc>
              <a:spcAft>
                <a:spcPts val="0"/>
              </a:spcAft>
            </a:pPr>
            <a:r>
              <a:rPr lang="es-AR" sz="1600" dirty="0"/>
              <a:t>Eventos de este tipo ocurren cada vez con mayor frecuencia, e </a:t>
            </a:r>
            <a:r>
              <a:rPr lang="es-AR" sz="1600" dirty="0" smtClean="0"/>
              <a:t>incluyen:</a:t>
            </a:r>
            <a:endParaRPr lang="es-AR" sz="1600" b="1" dirty="0" smtClean="0">
              <a:solidFill>
                <a:srgbClr val="3C8A2E"/>
              </a:solidFill>
            </a:endParaRPr>
          </a:p>
          <a:p>
            <a:pPr marL="285750" indent="-285750" algn="just">
              <a:lnSpc>
                <a:spcPct val="150000"/>
              </a:lnSpc>
              <a:buFont typeface="Arial" panose="020B0604020202020204" pitchFamily="34" charset="0"/>
              <a:buChar char="•"/>
            </a:pPr>
            <a:endParaRPr lang="es-AR" sz="1600" dirty="0" smtClean="0"/>
          </a:p>
        </p:txBody>
      </p:sp>
      <p:pic>
        <p:nvPicPr>
          <p:cNvPr id="10" name="Picture 3" descr="\\Cagmasrv1\sso$\Gestion_Deloitte\Global_Brand\- Templates\Icons\Iconography Deloitte\Icon_Chain_MBlue.png"/>
          <p:cNvPicPr>
            <a:picLocks noChangeAspect="1" noChangeArrowheads="1"/>
          </p:cNvPicPr>
          <p:nvPr/>
        </p:nvPicPr>
        <p:blipFill>
          <a:blip r:embed="rId3" cstate="screen">
            <a:biLevel thresh="25000"/>
            <a:extLst>
              <a:ext uri="{28A0092B-C50C-407E-A947-70E740481C1C}">
                <a14:useLocalDpi xmlns:a14="http://schemas.microsoft.com/office/drawing/2010/main" xmlns=""/>
              </a:ext>
            </a:extLst>
          </a:blip>
          <a:srcRect/>
          <a:stretch>
            <a:fillRect/>
          </a:stretch>
        </p:blipFill>
        <p:spPr bwMode="auto">
          <a:xfrm>
            <a:off x="977950" y="2325074"/>
            <a:ext cx="634106" cy="6387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7" name="Group 16"/>
          <p:cNvGrpSpPr/>
          <p:nvPr/>
        </p:nvGrpSpPr>
        <p:grpSpPr>
          <a:xfrm>
            <a:off x="828900" y="2175314"/>
            <a:ext cx="3600000" cy="1080000"/>
            <a:chOff x="4715100" y="4628413"/>
            <a:chExt cx="3600000" cy="1080000"/>
          </a:xfrm>
        </p:grpSpPr>
        <p:sp>
          <p:nvSpPr>
            <p:cNvPr id="18" name="Rounded Rectangle 17"/>
            <p:cNvSpPr/>
            <p:nvPr/>
          </p:nvSpPr>
          <p:spPr>
            <a:xfrm>
              <a:off x="4715100" y="4628413"/>
              <a:ext cx="3600000" cy="108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prstClr val="white"/>
                  </a:solidFill>
                  <a:effectLst/>
                  <a:uLnTx/>
                  <a:uFillTx/>
                  <a:latin typeface="Verdana"/>
                  <a:ea typeface="+mn-ea"/>
                  <a:cs typeface="+mn-cs"/>
                </a:rPr>
                <a:t>Catástrofes,</a:t>
              </a: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a:p>
              <a:pPr marL="714375"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prstClr val="white"/>
                  </a:solidFill>
                  <a:effectLst/>
                  <a:uLnTx/>
                  <a:uFillTx/>
                  <a:latin typeface="Verdana"/>
                  <a:ea typeface="+mn-ea"/>
                  <a:cs typeface="+mn-cs"/>
                </a:rPr>
                <a:t>Epidemias y Pandemias</a:t>
              </a: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23" name="Picture 7" descr="\\Cagmasrv1\sso$\Gestion_Deloitte\Global_Brand\- Templates\Icons\Iconography Deloitte\Icon_Stethoscope_Green.png"/>
            <p:cNvPicPr>
              <a:picLocks noChangeAspect="1" noChangeArrowheads="1"/>
            </p:cNvPicPr>
            <p:nvPr/>
          </p:nvPicPr>
          <p:blipFill>
            <a:blip r:embed="rId4" cstate="screen">
              <a:biLevel thresh="25000"/>
              <a:extLst>
                <a:ext uri="{28A0092B-C50C-407E-A947-70E740481C1C}">
                  <a14:useLocalDpi xmlns:a14="http://schemas.microsoft.com/office/drawing/2010/main" xmlns=""/>
                </a:ext>
              </a:extLst>
            </a:blip>
            <a:srcRect/>
            <a:stretch>
              <a:fillRect/>
            </a:stretch>
          </p:blipFill>
          <p:spPr bwMode="auto">
            <a:xfrm>
              <a:off x="4831824" y="4765083"/>
              <a:ext cx="730776" cy="80665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 name="Picture 3"/>
          <p:cNvPicPr>
            <a:picLocks noChangeAspect="1"/>
          </p:cNvPicPr>
          <p:nvPr/>
        </p:nvPicPr>
        <p:blipFill>
          <a:blip r:embed="rId5"/>
          <a:stretch>
            <a:fillRect/>
          </a:stretch>
        </p:blipFill>
        <p:spPr>
          <a:xfrm>
            <a:off x="4578661" y="2175314"/>
            <a:ext cx="4107429" cy="3599844"/>
          </a:xfrm>
          <a:prstGeom prst="rect">
            <a:avLst/>
          </a:prstGeom>
        </p:spPr>
      </p:pic>
      <p:pic>
        <p:nvPicPr>
          <p:cNvPr id="5" name="Picture 4"/>
          <p:cNvPicPr>
            <a:picLocks noChangeAspect="1"/>
          </p:cNvPicPr>
          <p:nvPr/>
        </p:nvPicPr>
        <p:blipFill>
          <a:blip r:embed="rId6"/>
          <a:stretch>
            <a:fillRect/>
          </a:stretch>
        </p:blipFill>
        <p:spPr>
          <a:xfrm>
            <a:off x="746622" y="3425470"/>
            <a:ext cx="3682278" cy="2953729"/>
          </a:xfrm>
          <a:prstGeom prst="rect">
            <a:avLst/>
          </a:prstGeom>
        </p:spPr>
      </p:pic>
    </p:spTree>
    <p:extLst>
      <p:ext uri="{BB962C8B-B14F-4D97-AF65-F5344CB8AC3E}">
        <p14:creationId xmlns:p14="http://schemas.microsoft.com/office/powerpoint/2010/main" xmlns="" val="2228375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a:t>Particularidades de una Crisis CYBER</a:t>
            </a:r>
          </a:p>
        </p:txBody>
      </p:sp>
    </p:spTree>
    <p:extLst>
      <p:ext uri="{BB962C8B-B14F-4D97-AF65-F5344CB8AC3E}">
        <p14:creationId xmlns:p14="http://schemas.microsoft.com/office/powerpoint/2010/main" xmlns="" val="290971938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9" name="Title 1"/>
          <p:cNvSpPr>
            <a:spLocks noGrp="1"/>
          </p:cNvSpPr>
          <p:nvPr>
            <p:ph type="title"/>
            <p:custDataLst>
              <p:tags r:id="rId2"/>
            </p:custDataLst>
          </p:nvPr>
        </p:nvSpPr>
        <p:spPr/>
        <p:txBody>
          <a:bodyPr/>
          <a:lstStyle/>
          <a:p>
            <a:r>
              <a:rPr lang="es-AR" dirty="0" smtClean="0">
                <a:latin typeface="Verdana" panose="020B0604030504040204" pitchFamily="34" charset="0"/>
                <a:ea typeface="Verdana" panose="020B0604030504040204" pitchFamily="34" charset="0"/>
                <a:cs typeface="Verdana" panose="020B0604030504040204" pitchFamily="34" charset="0"/>
              </a:rPr>
              <a:t>Por qué Prepararse para una Crisis CYBER?</a:t>
            </a:r>
            <a:endParaRPr lang="es-AR" dirty="0" smtClean="0">
              <a:solidFill>
                <a:srgbClr val="575757"/>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71718" name="Rectangle 6" hidden="1"/>
          <p:cNvGraphicFramePr>
            <a:graphicFrameLocks/>
          </p:cNvGraphicFramePr>
          <p:nvPr>
            <p:custDataLst>
              <p:tags r:id="rId3"/>
            </p:custDataLst>
          </p:nvPr>
        </p:nvGraphicFramePr>
        <p:xfrm>
          <a:off x="0" y="0"/>
          <a:ext cx="146050" cy="158750"/>
        </p:xfrm>
        <a:graphic>
          <a:graphicData uri="http://schemas.openxmlformats.org/presentationml/2006/ole">
            <p:oleObj spid="_x0000_s3076" name="think-cell Slide" r:id="rId6" imgW="0" imgH="0" progId="">
              <p:embed/>
            </p:oleObj>
          </a:graphicData>
        </a:graphic>
      </p:graphicFrame>
      <p:sp>
        <p:nvSpPr>
          <p:cNvPr id="42" name="Text Placeholder 5"/>
          <p:cNvSpPr txBox="1">
            <a:spLocks/>
          </p:cNvSpPr>
          <p:nvPr/>
        </p:nvSpPr>
        <p:spPr>
          <a:xfrm>
            <a:off x="292100" y="1602043"/>
            <a:ext cx="4927973" cy="1877437"/>
          </a:xfrm>
          <a:prstGeom prst="rect">
            <a:avLst/>
          </a:prstGeom>
        </p:spPr>
        <p:txBody>
          <a:bodyPr wrap="square">
            <a:spAutoFit/>
          </a:bodyPr>
          <a:lstStyle>
            <a:defPPr>
              <a:defRPr lang="en-US"/>
            </a:defPPr>
            <a:lvl1pPr algn="ctr" defTabSz="916686">
              <a:spcBef>
                <a:spcPts val="1203"/>
              </a:spcBef>
              <a:buSzPct val="100000"/>
              <a:defRPr sz="2000" b="1">
                <a:solidFill>
                  <a:schemeClr val="bg1">
                    <a:lumMod val="95000"/>
                  </a:schemeClr>
                </a:solidFill>
              </a:defRPr>
            </a:lvl1pPr>
          </a:lstStyle>
          <a:p>
            <a:r>
              <a:rPr lang="en-US" sz="1800" dirty="0" smtClean="0">
                <a:solidFill>
                  <a:srgbClr val="DA291C"/>
                </a:solidFill>
              </a:rPr>
              <a:t>World Economic </a:t>
            </a:r>
            <a:r>
              <a:rPr lang="en-US" sz="1800" dirty="0">
                <a:solidFill>
                  <a:srgbClr val="DA291C"/>
                </a:solidFill>
              </a:rPr>
              <a:t>Forum’s </a:t>
            </a:r>
            <a:endParaRPr lang="en-US" sz="1800" dirty="0" smtClean="0">
              <a:solidFill>
                <a:srgbClr val="DA291C"/>
              </a:solidFill>
            </a:endParaRPr>
          </a:p>
          <a:p>
            <a:r>
              <a:rPr lang="en-US" sz="1800" dirty="0" smtClean="0">
                <a:solidFill>
                  <a:srgbClr val="DA291C"/>
                </a:solidFill>
              </a:rPr>
              <a:t>The </a:t>
            </a:r>
            <a:r>
              <a:rPr lang="en-US" sz="1800" dirty="0">
                <a:solidFill>
                  <a:srgbClr val="DA291C"/>
                </a:solidFill>
              </a:rPr>
              <a:t>Global Risks Landscape </a:t>
            </a:r>
            <a:r>
              <a:rPr lang="en-US" sz="1800" dirty="0" smtClean="0">
                <a:solidFill>
                  <a:srgbClr val="DA291C"/>
                </a:solidFill>
              </a:rPr>
              <a:t>2017 </a:t>
            </a:r>
          </a:p>
          <a:p>
            <a:r>
              <a:rPr lang="en-US" dirty="0" err="1" smtClean="0">
                <a:solidFill>
                  <a:schemeClr val="tx1"/>
                </a:solidFill>
              </a:rPr>
              <a:t>Riesgos</a:t>
            </a:r>
            <a:r>
              <a:rPr lang="en-US" dirty="0" smtClean="0">
                <a:solidFill>
                  <a:schemeClr val="tx1"/>
                </a:solidFill>
              </a:rPr>
              <a:t> Cyber </a:t>
            </a:r>
            <a:r>
              <a:rPr lang="en-US" dirty="0" err="1" smtClean="0">
                <a:solidFill>
                  <a:schemeClr val="bg2">
                    <a:lumMod val="75000"/>
                  </a:schemeClr>
                </a:solidFill>
              </a:rPr>
              <a:t>clasificados</a:t>
            </a:r>
            <a:r>
              <a:rPr lang="en-US" dirty="0" smtClean="0">
                <a:solidFill>
                  <a:schemeClr val="bg2">
                    <a:lumMod val="75000"/>
                  </a:schemeClr>
                </a:solidFill>
              </a:rPr>
              <a:t> entre </a:t>
            </a:r>
            <a:r>
              <a:rPr lang="en-US" dirty="0" err="1" smtClean="0">
                <a:solidFill>
                  <a:schemeClr val="bg2">
                    <a:lumMod val="75000"/>
                  </a:schemeClr>
                </a:solidFill>
              </a:rPr>
              <a:t>los</a:t>
            </a:r>
            <a:r>
              <a:rPr lang="en-US" dirty="0" smtClean="0">
                <a:solidFill>
                  <a:schemeClr val="bg2">
                    <a:lumMod val="75000"/>
                  </a:schemeClr>
                </a:solidFill>
              </a:rPr>
              <a:t> </a:t>
            </a:r>
            <a:r>
              <a:rPr lang="en-US" dirty="0" err="1" smtClean="0">
                <a:solidFill>
                  <a:schemeClr val="bg2">
                    <a:lumMod val="75000"/>
                  </a:schemeClr>
                </a:solidFill>
              </a:rPr>
              <a:t>principales</a:t>
            </a:r>
            <a:r>
              <a:rPr lang="en-US" dirty="0" smtClean="0">
                <a:solidFill>
                  <a:schemeClr val="bg2">
                    <a:lumMod val="75000"/>
                  </a:schemeClr>
                </a:solidFill>
              </a:rPr>
              <a:t> a </a:t>
            </a:r>
            <a:r>
              <a:rPr lang="en-US" dirty="0" err="1" smtClean="0">
                <a:solidFill>
                  <a:schemeClr val="bg2">
                    <a:lumMod val="75000"/>
                  </a:schemeClr>
                </a:solidFill>
              </a:rPr>
              <a:t>nivel</a:t>
            </a:r>
            <a:r>
              <a:rPr lang="en-US" dirty="0" smtClean="0">
                <a:solidFill>
                  <a:schemeClr val="bg2">
                    <a:lumMod val="75000"/>
                  </a:schemeClr>
                </a:solidFill>
              </a:rPr>
              <a:t> global, junto con </a:t>
            </a:r>
            <a:r>
              <a:rPr lang="en-US" dirty="0" err="1" smtClean="0">
                <a:solidFill>
                  <a:schemeClr val="bg2">
                    <a:lumMod val="75000"/>
                  </a:schemeClr>
                </a:solidFill>
              </a:rPr>
              <a:t>los</a:t>
            </a:r>
            <a:r>
              <a:rPr lang="en-US" dirty="0" smtClean="0">
                <a:solidFill>
                  <a:schemeClr val="bg2">
                    <a:lumMod val="75000"/>
                  </a:schemeClr>
                </a:solidFill>
              </a:rPr>
              <a:t> </a:t>
            </a:r>
            <a:r>
              <a:rPr lang="en-US" dirty="0" err="1" smtClean="0">
                <a:solidFill>
                  <a:schemeClr val="bg2">
                    <a:lumMod val="75000"/>
                  </a:schemeClr>
                </a:solidFill>
              </a:rPr>
              <a:t>geopolíticos</a:t>
            </a:r>
            <a:endParaRPr lang="en-US" dirty="0">
              <a:solidFill>
                <a:schemeClr val="bg2">
                  <a:lumMod val="75000"/>
                </a:schemeClr>
              </a:solidFill>
            </a:endParaRPr>
          </a:p>
        </p:txBody>
      </p:sp>
      <p:sp>
        <p:nvSpPr>
          <p:cNvPr id="47" name="Rounded Rectangle 46"/>
          <p:cNvSpPr/>
          <p:nvPr/>
        </p:nvSpPr>
        <p:spPr>
          <a:xfrm>
            <a:off x="501651" y="3638643"/>
            <a:ext cx="4718422" cy="1565336"/>
          </a:xfrm>
          <a:prstGeom prst="roundRect">
            <a:avLst>
              <a:gd name="adj" fmla="val 10178"/>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r>
              <a:rPr lang="en-US" sz="1600" b="1" dirty="0" err="1" smtClean="0">
                <a:solidFill>
                  <a:schemeClr val="bg1"/>
                </a:solidFill>
              </a:rPr>
              <a:t>Incidente</a:t>
            </a:r>
            <a:r>
              <a:rPr lang="en-US" sz="1600" b="1" dirty="0" smtClean="0">
                <a:solidFill>
                  <a:schemeClr val="bg1"/>
                </a:solidFill>
              </a:rPr>
              <a:t> </a:t>
            </a:r>
            <a:r>
              <a:rPr lang="en-US" sz="1600" b="1" dirty="0" err="1" smtClean="0">
                <a:solidFill>
                  <a:schemeClr val="bg1"/>
                </a:solidFill>
              </a:rPr>
              <a:t>Significativo</a:t>
            </a:r>
            <a:r>
              <a:rPr lang="en-US" sz="1600" b="1" dirty="0" smtClean="0">
                <a:solidFill>
                  <a:schemeClr val="bg1"/>
                </a:solidFill>
              </a:rPr>
              <a:t> de </a:t>
            </a:r>
            <a:r>
              <a:rPr lang="en-US" sz="1600" b="1" dirty="0" err="1" smtClean="0">
                <a:solidFill>
                  <a:schemeClr val="bg1"/>
                </a:solidFill>
              </a:rPr>
              <a:t>Fraude</a:t>
            </a:r>
            <a:r>
              <a:rPr lang="en-US" sz="1600" b="1" dirty="0" smtClean="0">
                <a:solidFill>
                  <a:schemeClr val="bg1"/>
                </a:solidFill>
              </a:rPr>
              <a:t> o </a:t>
            </a:r>
            <a:r>
              <a:rPr lang="en-US" sz="1600" b="1" dirty="0" err="1" smtClean="0">
                <a:solidFill>
                  <a:schemeClr val="bg1"/>
                </a:solidFill>
              </a:rPr>
              <a:t>Robo</a:t>
            </a:r>
            <a:r>
              <a:rPr lang="en-US" sz="1600" b="1" dirty="0" smtClean="0">
                <a:solidFill>
                  <a:schemeClr val="bg1"/>
                </a:solidFill>
              </a:rPr>
              <a:t> de Información</a:t>
            </a:r>
          </a:p>
          <a:p>
            <a:r>
              <a:rPr lang="en-US" sz="1600" b="1" dirty="0">
                <a:solidFill>
                  <a:schemeClr val="bg1"/>
                </a:solidFill>
              </a:rPr>
              <a:t/>
            </a:r>
            <a:br>
              <a:rPr lang="en-US" sz="1600" b="1" dirty="0">
                <a:solidFill>
                  <a:schemeClr val="bg1"/>
                </a:solidFill>
              </a:rPr>
            </a:br>
            <a:r>
              <a:rPr lang="en-US" sz="2800" dirty="0" smtClean="0">
                <a:solidFill>
                  <a:schemeClr val="bg1"/>
                </a:solidFill>
              </a:rPr>
              <a:t>#5 </a:t>
            </a:r>
            <a:r>
              <a:rPr lang="en-US" sz="1600" dirty="0" smtClean="0">
                <a:solidFill>
                  <a:schemeClr val="bg1"/>
                </a:solidFill>
              </a:rPr>
              <a:t>a </a:t>
            </a:r>
            <a:r>
              <a:rPr lang="en-US" sz="1600" dirty="0" err="1" smtClean="0">
                <a:solidFill>
                  <a:schemeClr val="bg1"/>
                </a:solidFill>
              </a:rPr>
              <a:t>nivel</a:t>
            </a:r>
            <a:r>
              <a:rPr lang="en-US" sz="1600" dirty="0" smtClean="0">
                <a:solidFill>
                  <a:schemeClr val="bg1"/>
                </a:solidFill>
              </a:rPr>
              <a:t> global </a:t>
            </a:r>
            <a:r>
              <a:rPr lang="en-US" sz="1600" dirty="0" err="1" smtClean="0">
                <a:solidFill>
                  <a:schemeClr val="bg1"/>
                </a:solidFill>
              </a:rPr>
              <a:t>en</a:t>
            </a:r>
            <a:r>
              <a:rPr lang="en-US" sz="1600" dirty="0" smtClean="0">
                <a:solidFill>
                  <a:schemeClr val="bg1"/>
                </a:solidFill>
              </a:rPr>
              <a:t> </a:t>
            </a:r>
            <a:r>
              <a:rPr lang="en-US" sz="1600" dirty="0" err="1" smtClean="0">
                <a:solidFill>
                  <a:schemeClr val="bg1"/>
                </a:solidFill>
              </a:rPr>
              <a:t>términos</a:t>
            </a:r>
            <a:r>
              <a:rPr lang="en-US" sz="1600" dirty="0" smtClean="0">
                <a:solidFill>
                  <a:schemeClr val="bg1"/>
                </a:solidFill>
              </a:rPr>
              <a:t> de </a:t>
            </a:r>
            <a:r>
              <a:rPr lang="en-US" sz="1600" dirty="0" err="1" smtClean="0">
                <a:solidFill>
                  <a:schemeClr val="bg1"/>
                </a:solidFill>
              </a:rPr>
              <a:t>probabilidad</a:t>
            </a:r>
            <a:r>
              <a:rPr lang="en-US" sz="1600" dirty="0" smtClean="0">
                <a:solidFill>
                  <a:schemeClr val="bg1"/>
                </a:solidFill>
              </a:rPr>
              <a:t> de </a:t>
            </a:r>
            <a:r>
              <a:rPr lang="en-US" sz="1600" dirty="0" err="1" smtClean="0">
                <a:solidFill>
                  <a:schemeClr val="bg1"/>
                </a:solidFill>
              </a:rPr>
              <a:t>ocurrencia</a:t>
            </a:r>
            <a:endParaRPr lang="en-US" sz="1600" dirty="0">
              <a:solidFill>
                <a:schemeClr val="bg1"/>
              </a:solidFill>
            </a:endParaRPr>
          </a:p>
        </p:txBody>
      </p:sp>
      <p:grpSp>
        <p:nvGrpSpPr>
          <p:cNvPr id="2" name="Group 1"/>
          <p:cNvGrpSpPr/>
          <p:nvPr/>
        </p:nvGrpSpPr>
        <p:grpSpPr>
          <a:xfrm>
            <a:off x="5552528" y="1478280"/>
            <a:ext cx="3624516" cy="4158209"/>
            <a:chOff x="6636116" y="1142999"/>
            <a:chExt cx="4908183" cy="5421591"/>
          </a:xfrm>
        </p:grpSpPr>
        <p:pic>
          <p:nvPicPr>
            <p:cNvPr id="46" name="Picture 45"/>
            <p:cNvPicPr>
              <a:picLocks noChangeAspect="1"/>
            </p:cNvPicPr>
            <p:nvPr/>
          </p:nvPicPr>
          <p:blipFill rotWithShape="1">
            <a:blip r:embed="rId7"/>
            <a:srcRect l="30820" t="19791" r="34187" b="11459"/>
            <a:stretch/>
          </p:blipFill>
          <p:spPr>
            <a:xfrm>
              <a:off x="6636116" y="1142999"/>
              <a:ext cx="4908183" cy="5421591"/>
            </a:xfrm>
            <a:prstGeom prst="rect">
              <a:avLst/>
            </a:prstGeom>
          </p:spPr>
        </p:pic>
        <p:sp>
          <p:nvSpPr>
            <p:cNvPr id="50" name="Oval 49"/>
            <p:cNvSpPr/>
            <p:nvPr/>
          </p:nvSpPr>
          <p:spPr bwMode="gray">
            <a:xfrm>
              <a:off x="7740255" y="3588707"/>
              <a:ext cx="909414" cy="398015"/>
            </a:xfrm>
            <a:prstGeom prst="ellipse">
              <a:avLst/>
            </a:prstGeom>
            <a:noFill/>
            <a:ln w="19050" algn="ctr">
              <a:solidFill>
                <a:srgbClr val="C0000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AR" sz="1600" b="1" dirty="0" smtClean="0">
                <a:solidFill>
                  <a:schemeClr val="bg1"/>
                </a:solidFill>
              </a:endParaRPr>
            </a:p>
          </p:txBody>
        </p:sp>
        <p:sp>
          <p:nvSpPr>
            <p:cNvPr id="52" name="Oval 51"/>
            <p:cNvSpPr/>
            <p:nvPr/>
          </p:nvSpPr>
          <p:spPr bwMode="gray">
            <a:xfrm>
              <a:off x="10391775" y="4023296"/>
              <a:ext cx="909414" cy="398015"/>
            </a:xfrm>
            <a:prstGeom prst="ellipse">
              <a:avLst/>
            </a:prstGeom>
            <a:noFill/>
            <a:ln w="19050" algn="ctr">
              <a:solidFill>
                <a:srgbClr val="C0000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AR" sz="1600" b="1" dirty="0" smtClean="0">
                <a:solidFill>
                  <a:schemeClr val="bg1"/>
                </a:solidFill>
              </a:endParaRPr>
            </a:p>
          </p:txBody>
        </p:sp>
        <p:sp>
          <p:nvSpPr>
            <p:cNvPr id="53" name="Oval 52"/>
            <p:cNvSpPr/>
            <p:nvPr/>
          </p:nvSpPr>
          <p:spPr bwMode="gray">
            <a:xfrm>
              <a:off x="10411794" y="2989132"/>
              <a:ext cx="909414" cy="398015"/>
            </a:xfrm>
            <a:prstGeom prst="ellipse">
              <a:avLst/>
            </a:prstGeom>
            <a:noFill/>
            <a:ln w="19050" algn="ctr">
              <a:solidFill>
                <a:srgbClr val="C0000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AR" sz="1600" b="1" dirty="0" smtClean="0">
                <a:solidFill>
                  <a:schemeClr val="bg1"/>
                </a:solidFill>
              </a:endParaRPr>
            </a:p>
          </p:txBody>
        </p:sp>
      </p:grpSp>
      <p:sp>
        <p:nvSpPr>
          <p:cNvPr id="57" name="Rectangle 56"/>
          <p:cNvSpPr/>
          <p:nvPr/>
        </p:nvSpPr>
        <p:spPr>
          <a:xfrm>
            <a:off x="501650" y="5606534"/>
            <a:ext cx="4425250" cy="369332"/>
          </a:xfrm>
          <a:prstGeom prst="rect">
            <a:avLst/>
          </a:prstGeom>
        </p:spPr>
        <p:txBody>
          <a:bodyPr wrap="none">
            <a:spAutoFit/>
          </a:bodyPr>
          <a:lstStyle/>
          <a:p>
            <a:r>
              <a:rPr lang="es-AR" dirty="0" smtClean="0">
                <a:solidFill>
                  <a:srgbClr val="333333"/>
                </a:solidFill>
                <a:latin typeface="HelveticaNeueLTPro-Lt"/>
              </a:rPr>
              <a:t>Y  </a:t>
            </a:r>
            <a:r>
              <a:rPr lang="es-AR" b="1" dirty="0" smtClean="0">
                <a:solidFill>
                  <a:srgbClr val="333333"/>
                </a:solidFill>
                <a:latin typeface="HelveticaNeueLTPro-Lt"/>
              </a:rPr>
              <a:t>un cyber-ataque a gran escala en </a:t>
            </a:r>
            <a:r>
              <a:rPr lang="es-AR" dirty="0" smtClean="0">
                <a:solidFill>
                  <a:srgbClr val="333333"/>
                </a:solidFill>
                <a:latin typeface="HelveticaNeueLTPro-Lt"/>
              </a:rPr>
              <a:t>#6</a:t>
            </a:r>
            <a:endParaRPr lang="es-AR" dirty="0"/>
          </a:p>
        </p:txBody>
      </p:sp>
    </p:spTree>
    <p:extLst>
      <p:ext uri="{BB962C8B-B14F-4D97-AF65-F5344CB8AC3E}">
        <p14:creationId xmlns:p14="http://schemas.microsoft.com/office/powerpoint/2010/main" xmlns="" val="21557264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9" name="Title 1"/>
          <p:cNvSpPr>
            <a:spLocks noGrp="1"/>
          </p:cNvSpPr>
          <p:nvPr>
            <p:ph type="title"/>
            <p:custDataLst>
              <p:tags r:id="rId2"/>
            </p:custDataLst>
          </p:nvPr>
        </p:nvSpPr>
        <p:spPr/>
        <p:txBody>
          <a:bodyPr/>
          <a:lstStyle/>
          <a:p>
            <a:r>
              <a:rPr lang="es-AR" dirty="0" smtClean="0">
                <a:latin typeface="Verdana" panose="020B0604030504040204" pitchFamily="34" charset="0"/>
                <a:ea typeface="Verdana" panose="020B0604030504040204" pitchFamily="34" charset="0"/>
                <a:cs typeface="Verdana" panose="020B0604030504040204" pitchFamily="34" charset="0"/>
              </a:rPr>
              <a:t>Que está pasando en Latinoamérica?</a:t>
            </a:r>
            <a:endParaRPr lang="es-AR" dirty="0" smtClean="0">
              <a:solidFill>
                <a:srgbClr val="575757"/>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71718" name="Rectangle 6" hidden="1"/>
          <p:cNvGraphicFramePr>
            <a:graphicFrameLocks/>
          </p:cNvGraphicFramePr>
          <p:nvPr>
            <p:custDataLst>
              <p:tags r:id="rId3"/>
            </p:custDataLst>
          </p:nvPr>
        </p:nvGraphicFramePr>
        <p:xfrm>
          <a:off x="0" y="0"/>
          <a:ext cx="146050" cy="158750"/>
        </p:xfrm>
        <a:graphic>
          <a:graphicData uri="http://schemas.openxmlformats.org/presentationml/2006/ole">
            <p:oleObj spid="_x0000_s2052" name="think-cell Slide" r:id="rId6" imgW="0" imgH="0" progId="">
              <p:embed/>
            </p:oleObj>
          </a:graphicData>
        </a:graphic>
      </p:graphicFrame>
      <p:sp>
        <p:nvSpPr>
          <p:cNvPr id="48" name="Right Arrow 47"/>
          <p:cNvSpPr/>
          <p:nvPr/>
        </p:nvSpPr>
        <p:spPr>
          <a:xfrm>
            <a:off x="370113" y="4832312"/>
            <a:ext cx="7325360" cy="1656000"/>
          </a:xfrm>
          <a:prstGeom prst="rightArrow">
            <a:avLst>
              <a:gd name="adj1" fmla="val 66450"/>
              <a:gd name="adj2" fmla="val 50000"/>
            </a:avLst>
          </a:prstGeom>
          <a:solidFill>
            <a:srgbClr val="8C8C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49" name="Rectangle 48"/>
          <p:cNvSpPr/>
          <p:nvPr/>
        </p:nvSpPr>
        <p:spPr>
          <a:xfrm>
            <a:off x="3038501" y="5431493"/>
            <a:ext cx="3793864" cy="46166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AR" sz="1000" b="1" i="0" u="none" strike="noStrike" kern="1200" cap="none" spc="0" normalizeH="0" baseline="0" noProof="0" dirty="0">
                <a:ln>
                  <a:noFill/>
                </a:ln>
                <a:solidFill>
                  <a:prstClr val="white"/>
                </a:solidFill>
                <a:effectLst/>
                <a:uLnTx/>
                <a:uFillTx/>
                <a:latin typeface="Verdana"/>
                <a:ea typeface="+mn-ea"/>
                <a:cs typeface="+mn-cs"/>
              </a:rPr>
              <a:t>LA CAPACITACIÓN Y CONCIENTIZACIÓN ES LA INICIATIVA DE SEGURIDAD QUE MAYOR CANTIDAD DE ORGANIZACIONES </a:t>
            </a:r>
            <a:r>
              <a:rPr kumimoji="0" lang="es-AR" sz="1000" b="1" i="0" u="none" strike="noStrike" kern="1200" cap="none" spc="0" normalizeH="0" baseline="0" noProof="0" dirty="0" smtClean="0">
                <a:ln>
                  <a:noFill/>
                </a:ln>
                <a:solidFill>
                  <a:prstClr val="white"/>
                </a:solidFill>
                <a:effectLst/>
                <a:uLnTx/>
                <a:uFillTx/>
                <a:latin typeface="Verdana"/>
                <a:ea typeface="+mn-ea"/>
                <a:cs typeface="+mn-cs"/>
              </a:rPr>
              <a:t>EJECUTARAN DURANTE 2016 </a:t>
            </a:r>
            <a:endParaRPr kumimoji="0" lang="es-AR" sz="1000" b="1" i="0" u="none" strike="noStrike" kern="1200" cap="none" spc="0" normalizeH="0" baseline="0" noProof="0" dirty="0">
              <a:ln>
                <a:noFill/>
              </a:ln>
              <a:solidFill>
                <a:prstClr val="white"/>
              </a:solidFill>
              <a:effectLst/>
              <a:uLnTx/>
              <a:uFillTx/>
              <a:latin typeface="Verdana"/>
              <a:ea typeface="+mn-ea"/>
              <a:cs typeface="+mn-cs"/>
            </a:endParaRPr>
          </a:p>
        </p:txBody>
      </p:sp>
      <p:sp>
        <p:nvSpPr>
          <p:cNvPr id="51" name="Flowchart: Data 9"/>
          <p:cNvSpPr/>
          <p:nvPr/>
        </p:nvSpPr>
        <p:spPr>
          <a:xfrm>
            <a:off x="1000689" y="5107175"/>
            <a:ext cx="1980000" cy="110788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050"/>
              <a:gd name="connsiteY0" fmla="*/ 10000 h 10000"/>
              <a:gd name="connsiteX1" fmla="*/ 2000 w 13050"/>
              <a:gd name="connsiteY1" fmla="*/ 0 h 10000"/>
              <a:gd name="connsiteX2" fmla="*/ 13050 w 13050"/>
              <a:gd name="connsiteY2" fmla="*/ 0 h 10000"/>
              <a:gd name="connsiteX3" fmla="*/ 8000 w 13050"/>
              <a:gd name="connsiteY3" fmla="*/ 10000 h 10000"/>
              <a:gd name="connsiteX4" fmla="*/ 0 w 13050"/>
              <a:gd name="connsiteY4" fmla="*/ 10000 h 10000"/>
              <a:gd name="connsiteX0" fmla="*/ 0 w 13050"/>
              <a:gd name="connsiteY0" fmla="*/ 10000 h 10000"/>
              <a:gd name="connsiteX1" fmla="*/ 5300 w 13050"/>
              <a:gd name="connsiteY1" fmla="*/ 0 h 10000"/>
              <a:gd name="connsiteX2" fmla="*/ 13050 w 13050"/>
              <a:gd name="connsiteY2" fmla="*/ 0 h 10000"/>
              <a:gd name="connsiteX3" fmla="*/ 8000 w 13050"/>
              <a:gd name="connsiteY3" fmla="*/ 10000 h 10000"/>
              <a:gd name="connsiteX4" fmla="*/ 0 w 1305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0" h="10000">
                <a:moveTo>
                  <a:pt x="0" y="10000"/>
                </a:moveTo>
                <a:lnTo>
                  <a:pt x="5300" y="0"/>
                </a:lnTo>
                <a:lnTo>
                  <a:pt x="13050" y="0"/>
                </a:lnTo>
                <a:lnTo>
                  <a:pt x="8000" y="10000"/>
                </a:lnTo>
                <a:lnTo>
                  <a:pt x="0" y="10000"/>
                </a:lnTo>
                <a:close/>
              </a:path>
            </a:pathLst>
          </a:custGeom>
          <a:solidFill>
            <a:schemeClr val="bg1">
              <a:alpha val="74902"/>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55" name="Half Frame 54"/>
          <p:cNvSpPr/>
          <p:nvPr/>
        </p:nvSpPr>
        <p:spPr>
          <a:xfrm rot="8142470">
            <a:off x="2160498" y="5271581"/>
            <a:ext cx="281314" cy="288147"/>
          </a:xfrm>
          <a:prstGeom prst="halfFrame">
            <a:avLst>
              <a:gd name="adj1" fmla="val 26576"/>
              <a:gd name="adj2" fmla="val 25856"/>
            </a:avLst>
          </a:prstGeom>
          <a:solidFill>
            <a:srgbClr val="8C8C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8C8C8C"/>
              </a:solidFill>
              <a:effectLst/>
              <a:uLnTx/>
              <a:uFillTx/>
              <a:latin typeface="Verdana"/>
              <a:ea typeface="+mn-ea"/>
              <a:cs typeface="+mn-cs"/>
            </a:endParaRPr>
          </a:p>
        </p:txBody>
      </p:sp>
      <p:sp>
        <p:nvSpPr>
          <p:cNvPr id="56" name="TextBox 55"/>
          <p:cNvSpPr txBox="1"/>
          <p:nvPr/>
        </p:nvSpPr>
        <p:spPr>
          <a:xfrm>
            <a:off x="1515255" y="5026991"/>
            <a:ext cx="756507" cy="1303809"/>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8C8C8C"/>
                </a:solidFill>
                <a:effectLst/>
                <a:uLnTx/>
                <a:uFillTx/>
                <a:latin typeface="Verdana" panose="020B0604030504040204" pitchFamily="34" charset="0"/>
                <a:ea typeface="Verdana" panose="020B0604030504040204" pitchFamily="34" charset="0"/>
                <a:cs typeface="Verdana" panose="020B0604030504040204" pitchFamily="34" charset="0"/>
              </a:rPr>
              <a:t>4</a:t>
            </a:r>
            <a:endParaRPr kumimoji="0" lang="en-US" sz="8000" b="0" i="0" u="none" strike="noStrike" kern="1200" cap="none" spc="0" normalizeH="0" baseline="0" noProof="0" dirty="0" smtClean="0">
              <a:ln>
                <a:noFill/>
              </a:ln>
              <a:solidFill>
                <a:srgbClr val="8C8C8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Right Arrow 32"/>
          <p:cNvSpPr/>
          <p:nvPr/>
        </p:nvSpPr>
        <p:spPr>
          <a:xfrm>
            <a:off x="370113" y="530429"/>
            <a:ext cx="7578296" cy="1656000"/>
          </a:xfrm>
          <a:prstGeom prst="rightArrow">
            <a:avLst>
              <a:gd name="adj1" fmla="val 66450"/>
              <a:gd name="adj2" fmla="val 50000"/>
            </a:avLst>
          </a:prstGeom>
          <a:solidFill>
            <a:srgbClr val="72C7E7"/>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43" name="Flowchart: Data 9"/>
          <p:cNvSpPr/>
          <p:nvPr/>
        </p:nvSpPr>
        <p:spPr>
          <a:xfrm>
            <a:off x="1000689" y="791010"/>
            <a:ext cx="1980000" cy="112691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050"/>
              <a:gd name="connsiteY0" fmla="*/ 10000 h 10000"/>
              <a:gd name="connsiteX1" fmla="*/ 2000 w 13050"/>
              <a:gd name="connsiteY1" fmla="*/ 0 h 10000"/>
              <a:gd name="connsiteX2" fmla="*/ 13050 w 13050"/>
              <a:gd name="connsiteY2" fmla="*/ 0 h 10000"/>
              <a:gd name="connsiteX3" fmla="*/ 8000 w 13050"/>
              <a:gd name="connsiteY3" fmla="*/ 10000 h 10000"/>
              <a:gd name="connsiteX4" fmla="*/ 0 w 13050"/>
              <a:gd name="connsiteY4" fmla="*/ 10000 h 10000"/>
              <a:gd name="connsiteX0" fmla="*/ 0 w 13050"/>
              <a:gd name="connsiteY0" fmla="*/ 10000 h 10000"/>
              <a:gd name="connsiteX1" fmla="*/ 5300 w 13050"/>
              <a:gd name="connsiteY1" fmla="*/ 0 h 10000"/>
              <a:gd name="connsiteX2" fmla="*/ 13050 w 13050"/>
              <a:gd name="connsiteY2" fmla="*/ 0 h 10000"/>
              <a:gd name="connsiteX3" fmla="*/ 8000 w 13050"/>
              <a:gd name="connsiteY3" fmla="*/ 10000 h 10000"/>
              <a:gd name="connsiteX4" fmla="*/ 0 w 1305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0" h="10000">
                <a:moveTo>
                  <a:pt x="0" y="10000"/>
                </a:moveTo>
                <a:lnTo>
                  <a:pt x="5300" y="0"/>
                </a:lnTo>
                <a:lnTo>
                  <a:pt x="13050" y="0"/>
                </a:lnTo>
                <a:lnTo>
                  <a:pt x="8000" y="10000"/>
                </a:lnTo>
                <a:lnTo>
                  <a:pt x="0" y="10000"/>
                </a:lnTo>
                <a:close/>
              </a:path>
            </a:pathLst>
          </a:custGeom>
          <a:solidFill>
            <a:schemeClr val="bg1">
              <a:alpha val="74902"/>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44" name="Half Frame 43"/>
          <p:cNvSpPr/>
          <p:nvPr/>
        </p:nvSpPr>
        <p:spPr>
          <a:xfrm rot="8142470">
            <a:off x="2160498" y="953690"/>
            <a:ext cx="281314" cy="336605"/>
          </a:xfrm>
          <a:prstGeom prst="halfFrame">
            <a:avLst>
              <a:gd name="adj1" fmla="val 26576"/>
              <a:gd name="adj2" fmla="val 25856"/>
            </a:avLst>
          </a:prstGeom>
          <a:solidFill>
            <a:srgbClr val="72C7E7"/>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45" name="TextBox 44"/>
          <p:cNvSpPr txBox="1"/>
          <p:nvPr/>
        </p:nvSpPr>
        <p:spPr>
          <a:xfrm>
            <a:off x="1515255" y="733329"/>
            <a:ext cx="756507" cy="1303809"/>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srgbClr val="72C7E7"/>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
        <p:nvSpPr>
          <p:cNvPr id="54" name="Rectangle 53"/>
          <p:cNvSpPr/>
          <p:nvPr/>
        </p:nvSpPr>
        <p:spPr>
          <a:xfrm>
            <a:off x="3040549" y="978735"/>
            <a:ext cx="4022464" cy="80021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AR" sz="105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4 DE CADA 10 ORGANIZACIONES SUFRIERON UNA BRECHA DE SEGURIDAD EN LOS ULTIMOS 24 MESES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AR" sz="105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SOLO EL 25% </a:t>
            </a:r>
            <a:r>
              <a:rPr kumimoji="0" lang="es-AR" sz="105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 LAS ORGANIZACIONES CUENTAN CON UN SOC (Security </a:t>
            </a:r>
            <a:r>
              <a:rPr kumimoji="0" lang="es-AR" sz="105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Operation</a:t>
            </a:r>
            <a:r>
              <a:rPr kumimoji="0" lang="es-AR" sz="105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Center)</a:t>
            </a:r>
          </a:p>
        </p:txBody>
      </p:sp>
      <p:sp>
        <p:nvSpPr>
          <p:cNvPr id="61" name="Freeform 13"/>
          <p:cNvSpPr>
            <a:spLocks noChangeAspect="1" noEditPoints="1"/>
          </p:cNvSpPr>
          <p:nvPr/>
        </p:nvSpPr>
        <p:spPr bwMode="auto">
          <a:xfrm>
            <a:off x="562798" y="1189264"/>
            <a:ext cx="508625" cy="339282"/>
          </a:xfrm>
          <a:custGeom>
            <a:avLst/>
            <a:gdLst/>
            <a:ahLst/>
            <a:cxnLst>
              <a:cxn ang="0">
                <a:pos x="114" y="29"/>
              </a:cxn>
              <a:cxn ang="0">
                <a:pos x="114" y="29"/>
              </a:cxn>
              <a:cxn ang="0">
                <a:pos x="110" y="29"/>
              </a:cxn>
              <a:cxn ang="0">
                <a:pos x="106" y="23"/>
              </a:cxn>
              <a:cxn ang="0">
                <a:pos x="107" y="7"/>
              </a:cxn>
              <a:cxn ang="0">
                <a:pos x="98" y="11"/>
              </a:cxn>
              <a:cxn ang="0">
                <a:pos x="98" y="1"/>
              </a:cxn>
              <a:cxn ang="0">
                <a:pos x="85" y="9"/>
              </a:cxn>
              <a:cxn ang="0">
                <a:pos x="85" y="9"/>
              </a:cxn>
              <a:cxn ang="0">
                <a:pos x="64" y="5"/>
              </a:cxn>
              <a:cxn ang="0">
                <a:pos x="18" y="28"/>
              </a:cxn>
              <a:cxn ang="0">
                <a:pos x="11" y="23"/>
              </a:cxn>
              <a:cxn ang="0">
                <a:pos x="20" y="18"/>
              </a:cxn>
              <a:cxn ang="0">
                <a:pos x="15" y="9"/>
              </a:cxn>
              <a:cxn ang="0">
                <a:pos x="6" y="13"/>
              </a:cxn>
              <a:cxn ang="0">
                <a:pos x="6" y="15"/>
              </a:cxn>
              <a:cxn ang="0">
                <a:pos x="2" y="6"/>
              </a:cxn>
              <a:cxn ang="0">
                <a:pos x="5" y="20"/>
              </a:cxn>
              <a:cxn ang="0">
                <a:pos x="16" y="36"/>
              </a:cxn>
              <a:cxn ang="0">
                <a:pos x="16" y="36"/>
              </a:cxn>
              <a:cxn ang="0">
                <a:pos x="16" y="39"/>
              </a:cxn>
              <a:cxn ang="0">
                <a:pos x="32" y="65"/>
              </a:cxn>
              <a:cxn ang="0">
                <a:pos x="37" y="79"/>
              </a:cxn>
              <a:cxn ang="0">
                <a:pos x="50" y="79"/>
              </a:cxn>
              <a:cxn ang="0">
                <a:pos x="51" y="73"/>
              </a:cxn>
              <a:cxn ang="0">
                <a:pos x="64" y="74"/>
              </a:cxn>
              <a:cxn ang="0">
                <a:pos x="75" y="73"/>
              </a:cxn>
              <a:cxn ang="0">
                <a:pos x="77" y="79"/>
              </a:cxn>
              <a:cxn ang="0">
                <a:pos x="90" y="79"/>
              </a:cxn>
              <a:cxn ang="0">
                <a:pos x="93" y="67"/>
              </a:cxn>
              <a:cxn ang="0">
                <a:pos x="93" y="67"/>
              </a:cxn>
              <a:cxn ang="0">
                <a:pos x="108" y="52"/>
              </a:cxn>
              <a:cxn ang="0">
                <a:pos x="114" y="52"/>
              </a:cxn>
              <a:cxn ang="0">
                <a:pos x="114" y="52"/>
              </a:cxn>
              <a:cxn ang="0">
                <a:pos x="119" y="41"/>
              </a:cxn>
              <a:cxn ang="0">
                <a:pos x="114" y="29"/>
              </a:cxn>
              <a:cxn ang="0">
                <a:pos x="9" y="16"/>
              </a:cxn>
              <a:cxn ang="0">
                <a:pos x="9" y="15"/>
              </a:cxn>
              <a:cxn ang="0">
                <a:pos x="14" y="13"/>
              </a:cxn>
              <a:cxn ang="0">
                <a:pos x="16" y="17"/>
              </a:cxn>
              <a:cxn ang="0">
                <a:pos x="12" y="19"/>
              </a:cxn>
              <a:cxn ang="0">
                <a:pos x="9" y="16"/>
              </a:cxn>
              <a:cxn ang="0">
                <a:pos x="74" y="14"/>
              </a:cxn>
              <a:cxn ang="0">
                <a:pos x="63" y="13"/>
              </a:cxn>
              <a:cxn ang="0">
                <a:pos x="53" y="14"/>
              </a:cxn>
              <a:cxn ang="0">
                <a:pos x="52" y="10"/>
              </a:cxn>
              <a:cxn ang="0">
                <a:pos x="62" y="9"/>
              </a:cxn>
              <a:cxn ang="0">
                <a:pos x="75" y="10"/>
              </a:cxn>
              <a:cxn ang="0">
                <a:pos x="74" y="14"/>
              </a:cxn>
              <a:cxn ang="0">
                <a:pos x="99" y="34"/>
              </a:cxn>
              <a:cxn ang="0">
                <a:pos x="95" y="30"/>
              </a:cxn>
              <a:cxn ang="0">
                <a:pos x="99" y="27"/>
              </a:cxn>
              <a:cxn ang="0">
                <a:pos x="102" y="30"/>
              </a:cxn>
              <a:cxn ang="0">
                <a:pos x="99" y="34"/>
              </a:cxn>
            </a:cxnLst>
            <a:rect l="0" t="0" r="r" b="b"/>
            <a:pathLst>
              <a:path w="119" h="79">
                <a:moveTo>
                  <a:pt x="114" y="29"/>
                </a:moveTo>
                <a:cubicBezTo>
                  <a:pt x="114" y="29"/>
                  <a:pt x="114" y="29"/>
                  <a:pt x="114" y="29"/>
                </a:cubicBezTo>
                <a:cubicBezTo>
                  <a:pt x="110" y="29"/>
                  <a:pt x="110" y="29"/>
                  <a:pt x="110" y="29"/>
                </a:cubicBezTo>
                <a:cubicBezTo>
                  <a:pt x="109" y="27"/>
                  <a:pt x="107" y="25"/>
                  <a:pt x="106" y="23"/>
                </a:cubicBezTo>
                <a:cubicBezTo>
                  <a:pt x="106" y="21"/>
                  <a:pt x="109" y="9"/>
                  <a:pt x="107" y="7"/>
                </a:cubicBezTo>
                <a:cubicBezTo>
                  <a:pt x="106" y="7"/>
                  <a:pt x="102" y="9"/>
                  <a:pt x="98" y="11"/>
                </a:cubicBezTo>
                <a:cubicBezTo>
                  <a:pt x="99" y="7"/>
                  <a:pt x="100" y="2"/>
                  <a:pt x="98" y="1"/>
                </a:cubicBezTo>
                <a:cubicBezTo>
                  <a:pt x="96" y="0"/>
                  <a:pt x="85" y="9"/>
                  <a:pt x="85" y="9"/>
                </a:cubicBezTo>
                <a:cubicBezTo>
                  <a:pt x="85" y="9"/>
                  <a:pt x="85" y="9"/>
                  <a:pt x="85" y="9"/>
                </a:cubicBezTo>
                <a:cubicBezTo>
                  <a:pt x="79" y="6"/>
                  <a:pt x="72" y="5"/>
                  <a:pt x="64" y="5"/>
                </a:cubicBezTo>
                <a:cubicBezTo>
                  <a:pt x="43" y="5"/>
                  <a:pt x="25" y="15"/>
                  <a:pt x="18" y="28"/>
                </a:cubicBezTo>
                <a:cubicBezTo>
                  <a:pt x="16" y="27"/>
                  <a:pt x="13" y="26"/>
                  <a:pt x="11" y="23"/>
                </a:cubicBezTo>
                <a:cubicBezTo>
                  <a:pt x="14" y="24"/>
                  <a:pt x="18" y="22"/>
                  <a:pt x="20" y="18"/>
                </a:cubicBezTo>
                <a:cubicBezTo>
                  <a:pt x="21" y="15"/>
                  <a:pt x="19" y="10"/>
                  <a:pt x="15" y="9"/>
                </a:cubicBezTo>
                <a:cubicBezTo>
                  <a:pt x="12" y="8"/>
                  <a:pt x="7" y="10"/>
                  <a:pt x="6" y="13"/>
                </a:cubicBezTo>
                <a:cubicBezTo>
                  <a:pt x="6" y="14"/>
                  <a:pt x="6" y="15"/>
                  <a:pt x="6" y="15"/>
                </a:cubicBezTo>
                <a:cubicBezTo>
                  <a:pt x="1" y="12"/>
                  <a:pt x="2" y="6"/>
                  <a:pt x="2" y="6"/>
                </a:cubicBezTo>
                <a:cubicBezTo>
                  <a:pt x="0" y="13"/>
                  <a:pt x="2" y="17"/>
                  <a:pt x="5" y="20"/>
                </a:cubicBezTo>
                <a:cubicBezTo>
                  <a:pt x="5" y="24"/>
                  <a:pt x="8" y="31"/>
                  <a:pt x="16" y="36"/>
                </a:cubicBezTo>
                <a:cubicBezTo>
                  <a:pt x="16" y="36"/>
                  <a:pt x="16" y="36"/>
                  <a:pt x="16" y="36"/>
                </a:cubicBezTo>
                <a:cubicBezTo>
                  <a:pt x="16" y="37"/>
                  <a:pt x="16" y="38"/>
                  <a:pt x="16" y="39"/>
                </a:cubicBezTo>
                <a:cubicBezTo>
                  <a:pt x="16" y="50"/>
                  <a:pt x="22" y="59"/>
                  <a:pt x="32" y="65"/>
                </a:cubicBezTo>
                <a:cubicBezTo>
                  <a:pt x="37" y="79"/>
                  <a:pt x="37" y="79"/>
                  <a:pt x="37" y="79"/>
                </a:cubicBezTo>
                <a:cubicBezTo>
                  <a:pt x="50" y="79"/>
                  <a:pt x="50" y="79"/>
                  <a:pt x="50" y="79"/>
                </a:cubicBezTo>
                <a:cubicBezTo>
                  <a:pt x="51" y="73"/>
                  <a:pt x="51" y="73"/>
                  <a:pt x="51" y="73"/>
                </a:cubicBezTo>
                <a:cubicBezTo>
                  <a:pt x="55" y="73"/>
                  <a:pt x="59" y="74"/>
                  <a:pt x="64" y="74"/>
                </a:cubicBezTo>
                <a:cubicBezTo>
                  <a:pt x="68" y="74"/>
                  <a:pt x="71" y="74"/>
                  <a:pt x="75" y="73"/>
                </a:cubicBezTo>
                <a:cubicBezTo>
                  <a:pt x="77" y="79"/>
                  <a:pt x="77" y="79"/>
                  <a:pt x="77" y="79"/>
                </a:cubicBezTo>
                <a:cubicBezTo>
                  <a:pt x="90" y="79"/>
                  <a:pt x="90" y="79"/>
                  <a:pt x="90" y="79"/>
                </a:cubicBezTo>
                <a:cubicBezTo>
                  <a:pt x="93" y="67"/>
                  <a:pt x="93" y="67"/>
                  <a:pt x="93" y="67"/>
                </a:cubicBezTo>
                <a:cubicBezTo>
                  <a:pt x="93" y="67"/>
                  <a:pt x="93" y="67"/>
                  <a:pt x="93" y="67"/>
                </a:cubicBezTo>
                <a:cubicBezTo>
                  <a:pt x="100" y="63"/>
                  <a:pt x="105" y="58"/>
                  <a:pt x="108" y="52"/>
                </a:cubicBezTo>
                <a:cubicBezTo>
                  <a:pt x="114" y="52"/>
                  <a:pt x="114" y="52"/>
                  <a:pt x="114" y="52"/>
                </a:cubicBezTo>
                <a:cubicBezTo>
                  <a:pt x="114" y="52"/>
                  <a:pt x="114" y="52"/>
                  <a:pt x="114" y="52"/>
                </a:cubicBezTo>
                <a:cubicBezTo>
                  <a:pt x="117" y="52"/>
                  <a:pt x="119" y="47"/>
                  <a:pt x="119" y="41"/>
                </a:cubicBezTo>
                <a:cubicBezTo>
                  <a:pt x="119" y="35"/>
                  <a:pt x="117" y="30"/>
                  <a:pt x="114" y="29"/>
                </a:cubicBezTo>
                <a:close/>
                <a:moveTo>
                  <a:pt x="9" y="16"/>
                </a:moveTo>
                <a:cubicBezTo>
                  <a:pt x="9" y="16"/>
                  <a:pt x="9" y="15"/>
                  <a:pt x="9" y="15"/>
                </a:cubicBezTo>
                <a:cubicBezTo>
                  <a:pt x="10" y="13"/>
                  <a:pt x="12" y="12"/>
                  <a:pt x="14" y="13"/>
                </a:cubicBezTo>
                <a:cubicBezTo>
                  <a:pt x="16" y="13"/>
                  <a:pt x="17" y="15"/>
                  <a:pt x="16" y="17"/>
                </a:cubicBezTo>
                <a:cubicBezTo>
                  <a:pt x="16" y="19"/>
                  <a:pt x="14" y="20"/>
                  <a:pt x="12" y="19"/>
                </a:cubicBezTo>
                <a:cubicBezTo>
                  <a:pt x="10" y="19"/>
                  <a:pt x="9" y="18"/>
                  <a:pt x="9" y="16"/>
                </a:cubicBezTo>
                <a:close/>
                <a:moveTo>
                  <a:pt x="74" y="14"/>
                </a:moveTo>
                <a:cubicBezTo>
                  <a:pt x="71" y="14"/>
                  <a:pt x="67" y="13"/>
                  <a:pt x="63" y="13"/>
                </a:cubicBezTo>
                <a:cubicBezTo>
                  <a:pt x="59" y="13"/>
                  <a:pt x="56" y="14"/>
                  <a:pt x="53" y="14"/>
                </a:cubicBezTo>
                <a:cubicBezTo>
                  <a:pt x="52" y="10"/>
                  <a:pt x="52" y="10"/>
                  <a:pt x="52" y="10"/>
                </a:cubicBezTo>
                <a:cubicBezTo>
                  <a:pt x="55" y="10"/>
                  <a:pt x="59" y="9"/>
                  <a:pt x="62" y="9"/>
                </a:cubicBezTo>
                <a:cubicBezTo>
                  <a:pt x="67" y="9"/>
                  <a:pt x="71" y="10"/>
                  <a:pt x="75" y="10"/>
                </a:cubicBezTo>
                <a:lnTo>
                  <a:pt x="74" y="14"/>
                </a:lnTo>
                <a:close/>
                <a:moveTo>
                  <a:pt x="99" y="34"/>
                </a:moveTo>
                <a:cubicBezTo>
                  <a:pt x="97" y="34"/>
                  <a:pt x="95" y="32"/>
                  <a:pt x="95" y="30"/>
                </a:cubicBezTo>
                <a:cubicBezTo>
                  <a:pt x="95" y="29"/>
                  <a:pt x="97" y="27"/>
                  <a:pt x="99" y="27"/>
                </a:cubicBezTo>
                <a:cubicBezTo>
                  <a:pt x="101" y="27"/>
                  <a:pt x="102" y="29"/>
                  <a:pt x="102" y="30"/>
                </a:cubicBezTo>
                <a:cubicBezTo>
                  <a:pt x="102" y="32"/>
                  <a:pt x="101" y="34"/>
                  <a:pt x="99" y="3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40" name="Right Arrow 39"/>
          <p:cNvSpPr/>
          <p:nvPr/>
        </p:nvSpPr>
        <p:spPr>
          <a:xfrm>
            <a:off x="370113" y="1981562"/>
            <a:ext cx="6997700" cy="1656000"/>
          </a:xfrm>
          <a:prstGeom prst="rightArrow">
            <a:avLst>
              <a:gd name="adj1" fmla="val 66450"/>
              <a:gd name="adj2" fmla="val 50000"/>
            </a:avLst>
          </a:prstGeom>
          <a:solidFill>
            <a:srgbClr val="81B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60" name="Rectangle 59"/>
          <p:cNvSpPr/>
          <p:nvPr/>
        </p:nvSpPr>
        <p:spPr>
          <a:xfrm>
            <a:off x="3040549" y="2437157"/>
            <a:ext cx="3489064" cy="76944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AR"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 PESAR DE </a:t>
            </a:r>
            <a:r>
              <a:rPr kumimoji="0" lang="es-AR" sz="10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CONTAR CON MAYOR PRESUPUESTO, </a:t>
            </a:r>
            <a:r>
              <a:rPr kumimoji="0" lang="es-AR"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LA PRINCIPAL BARRERA QUE ENFRENTAN LOS </a:t>
            </a:r>
            <a:r>
              <a:rPr kumimoji="0" lang="es-AR" sz="10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CISOs</a:t>
            </a:r>
            <a:r>
              <a:rPr kumimoji="0" lang="es-AR"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SIGUE SIENDO  LA FALTA DE PRESUPUESTO Y/O DE RECURSOS SUFICIENTES</a:t>
            </a:r>
          </a:p>
        </p:txBody>
      </p:sp>
      <p:sp>
        <p:nvSpPr>
          <p:cNvPr id="35" name="Flowchart: Data 9"/>
          <p:cNvSpPr/>
          <p:nvPr/>
        </p:nvSpPr>
        <p:spPr>
          <a:xfrm>
            <a:off x="1000689" y="2256425"/>
            <a:ext cx="1980000" cy="110627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050"/>
              <a:gd name="connsiteY0" fmla="*/ 10000 h 10000"/>
              <a:gd name="connsiteX1" fmla="*/ 2000 w 13050"/>
              <a:gd name="connsiteY1" fmla="*/ 0 h 10000"/>
              <a:gd name="connsiteX2" fmla="*/ 13050 w 13050"/>
              <a:gd name="connsiteY2" fmla="*/ 0 h 10000"/>
              <a:gd name="connsiteX3" fmla="*/ 8000 w 13050"/>
              <a:gd name="connsiteY3" fmla="*/ 10000 h 10000"/>
              <a:gd name="connsiteX4" fmla="*/ 0 w 13050"/>
              <a:gd name="connsiteY4" fmla="*/ 10000 h 10000"/>
              <a:gd name="connsiteX0" fmla="*/ 0 w 13050"/>
              <a:gd name="connsiteY0" fmla="*/ 10000 h 10000"/>
              <a:gd name="connsiteX1" fmla="*/ 5300 w 13050"/>
              <a:gd name="connsiteY1" fmla="*/ 0 h 10000"/>
              <a:gd name="connsiteX2" fmla="*/ 13050 w 13050"/>
              <a:gd name="connsiteY2" fmla="*/ 0 h 10000"/>
              <a:gd name="connsiteX3" fmla="*/ 8000 w 13050"/>
              <a:gd name="connsiteY3" fmla="*/ 10000 h 10000"/>
              <a:gd name="connsiteX4" fmla="*/ 0 w 1305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0" h="10000">
                <a:moveTo>
                  <a:pt x="0" y="10000"/>
                </a:moveTo>
                <a:lnTo>
                  <a:pt x="5300" y="0"/>
                </a:lnTo>
                <a:lnTo>
                  <a:pt x="13050" y="0"/>
                </a:lnTo>
                <a:lnTo>
                  <a:pt x="8000" y="10000"/>
                </a:lnTo>
                <a:lnTo>
                  <a:pt x="0" y="10000"/>
                </a:lnTo>
                <a:close/>
              </a:path>
            </a:pathLst>
          </a:custGeom>
          <a:solidFill>
            <a:schemeClr val="bg1">
              <a:alpha val="74902"/>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34" name="TextBox 33"/>
          <p:cNvSpPr txBox="1"/>
          <p:nvPr/>
        </p:nvSpPr>
        <p:spPr>
          <a:xfrm>
            <a:off x="1515255" y="2189245"/>
            <a:ext cx="756507" cy="1303809"/>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srgbClr val="81BC00"/>
                </a:solidFill>
                <a:effectLst/>
                <a:uLnTx/>
                <a:uFillTx/>
                <a:latin typeface="Verdana" panose="020B0604030504040204" pitchFamily="34" charset="0"/>
                <a:ea typeface="Verdana" panose="020B0604030504040204" pitchFamily="34" charset="0"/>
                <a:cs typeface="Verdana" panose="020B0604030504040204" pitchFamily="34" charset="0"/>
              </a:rPr>
              <a:t>2</a:t>
            </a:r>
          </a:p>
        </p:txBody>
      </p:sp>
      <p:sp>
        <p:nvSpPr>
          <p:cNvPr id="32" name="Half Frame 31"/>
          <p:cNvSpPr/>
          <p:nvPr/>
        </p:nvSpPr>
        <p:spPr>
          <a:xfrm rot="8142470">
            <a:off x="2160498" y="2433835"/>
            <a:ext cx="281314" cy="288147"/>
          </a:xfrm>
          <a:prstGeom prst="halfFrame">
            <a:avLst>
              <a:gd name="adj1" fmla="val 26576"/>
              <a:gd name="adj2" fmla="val 25856"/>
            </a:avLst>
          </a:prstGeom>
          <a:solidFill>
            <a:srgbClr val="81B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81BC00"/>
              </a:solidFill>
              <a:effectLst/>
              <a:uLnTx/>
              <a:uFillTx/>
              <a:latin typeface="Verdana"/>
              <a:ea typeface="+mn-ea"/>
              <a:cs typeface="+mn-cs"/>
            </a:endParaRPr>
          </a:p>
        </p:txBody>
      </p:sp>
      <p:sp>
        <p:nvSpPr>
          <p:cNvPr id="41" name="Right Arrow 40"/>
          <p:cNvSpPr/>
          <p:nvPr/>
        </p:nvSpPr>
        <p:spPr>
          <a:xfrm>
            <a:off x="370113" y="3432695"/>
            <a:ext cx="6372860" cy="1656000"/>
          </a:xfrm>
          <a:prstGeom prst="rightArrow">
            <a:avLst>
              <a:gd name="adj1" fmla="val 66450"/>
              <a:gd name="adj2" fmla="val 50000"/>
            </a:avLst>
          </a:prstGeom>
          <a:solidFill>
            <a:srgbClr val="00A1DE"/>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66" name="Rectangle 65"/>
          <p:cNvSpPr/>
          <p:nvPr/>
        </p:nvSpPr>
        <p:spPr>
          <a:xfrm>
            <a:off x="3038501" y="3805779"/>
            <a:ext cx="2879464" cy="92333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000" b="1" i="0" u="none" strike="noStrike" kern="1200" cap="none" spc="0" normalizeH="0" baseline="0" noProof="0" dirty="0">
                <a:ln>
                  <a:noFill/>
                </a:ln>
                <a:solidFill>
                  <a:prstClr val="white"/>
                </a:solidFill>
                <a:effectLst/>
                <a:uLnTx/>
                <a:uFillTx/>
                <a:latin typeface="Verdana"/>
                <a:ea typeface="+mn-ea"/>
                <a:cs typeface="+mn-cs"/>
              </a:rPr>
              <a:t>MENOS DEL 10% DE LAS ORGANIZACIONES CUENTAN </a:t>
            </a:r>
            <a:r>
              <a:rPr kumimoji="0" lang="es-AR" sz="1000" b="1" i="0" u="none" strike="noStrike" kern="1200" cap="none" spc="0" normalizeH="0" baseline="0" noProof="0" dirty="0" smtClean="0">
                <a:ln>
                  <a:noFill/>
                </a:ln>
                <a:solidFill>
                  <a:prstClr val="white"/>
                </a:solidFill>
                <a:effectLst/>
                <a:uLnTx/>
                <a:uFillTx/>
                <a:latin typeface="Verdana"/>
                <a:ea typeface="+mn-ea"/>
                <a:cs typeface="+mn-cs"/>
              </a:rPr>
              <a:t>CON UN TABLERO CON INDICADORES </a:t>
            </a:r>
            <a:r>
              <a:rPr kumimoji="0" lang="es-AR" sz="1000" b="1" i="0" u="none" strike="noStrike" kern="1200" cap="none" spc="0" normalizeH="0" baseline="0" noProof="0" dirty="0">
                <a:ln>
                  <a:noFill/>
                </a:ln>
                <a:solidFill>
                  <a:prstClr val="white"/>
                </a:solidFill>
                <a:effectLst/>
                <a:uLnTx/>
                <a:uFillTx/>
                <a:latin typeface="Verdana"/>
                <a:ea typeface="+mn-ea"/>
                <a:cs typeface="+mn-cs"/>
              </a:rPr>
              <a:t>(</a:t>
            </a:r>
            <a:r>
              <a:rPr kumimoji="0" lang="es-AR" sz="1000" b="1" i="0" u="none" strike="noStrike" kern="1200" cap="none" spc="0" normalizeH="0" baseline="0" noProof="0" dirty="0" err="1">
                <a:ln>
                  <a:noFill/>
                </a:ln>
                <a:solidFill>
                  <a:prstClr val="white"/>
                </a:solidFill>
                <a:effectLst/>
                <a:uLnTx/>
                <a:uFillTx/>
                <a:latin typeface="Verdana"/>
                <a:ea typeface="+mn-ea"/>
                <a:cs typeface="+mn-cs"/>
              </a:rPr>
              <a:t>KPIs</a:t>
            </a:r>
            <a:r>
              <a:rPr kumimoji="0" lang="es-AR" sz="1000" b="1" i="0" u="none" strike="noStrike" kern="1200" cap="none" spc="0" normalizeH="0" baseline="0" noProof="0" dirty="0">
                <a:ln>
                  <a:noFill/>
                </a:ln>
                <a:solidFill>
                  <a:prstClr val="white"/>
                </a:solidFill>
                <a:effectLst/>
                <a:uLnTx/>
                <a:uFillTx/>
                <a:latin typeface="Verdana"/>
                <a:ea typeface="+mn-ea"/>
                <a:cs typeface="+mn-cs"/>
              </a:rPr>
              <a:t>) </a:t>
            </a:r>
            <a:r>
              <a:rPr kumimoji="0" lang="es-AR" sz="1000" b="1" i="0" u="none" strike="noStrike" kern="1200" cap="none" spc="0" normalizeH="0" baseline="0" noProof="0" dirty="0" smtClean="0">
                <a:ln>
                  <a:noFill/>
                </a:ln>
                <a:solidFill>
                  <a:prstClr val="white"/>
                </a:solidFill>
                <a:effectLst/>
                <a:uLnTx/>
                <a:uFillTx/>
                <a:latin typeface="Verdana"/>
                <a:ea typeface="+mn-ea"/>
                <a:cs typeface="+mn-cs"/>
              </a:rPr>
              <a:t>QUE PERMITA EVALUAR LA GESTION DE CYBER RIESGOS Y DE SEGURIDAD DE LA INFORMACIÓN</a:t>
            </a:r>
            <a:endParaRPr kumimoji="0" lang="es-AR" sz="1000" b="1" i="0" u="none" strike="noStrike" kern="1200" cap="none" spc="0" normalizeH="0" baseline="0" noProof="0" dirty="0">
              <a:ln>
                <a:noFill/>
              </a:ln>
              <a:solidFill>
                <a:prstClr val="white"/>
              </a:solidFill>
              <a:effectLst/>
              <a:uLnTx/>
              <a:uFillTx/>
              <a:latin typeface="Verdana"/>
              <a:ea typeface="+mn-ea"/>
              <a:cs typeface="+mn-cs"/>
            </a:endParaRPr>
          </a:p>
        </p:txBody>
      </p:sp>
      <p:sp>
        <p:nvSpPr>
          <p:cNvPr id="36" name="Flowchart: Data 9"/>
          <p:cNvSpPr/>
          <p:nvPr/>
        </p:nvSpPr>
        <p:spPr>
          <a:xfrm>
            <a:off x="1000689" y="3692810"/>
            <a:ext cx="1980000" cy="113187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050"/>
              <a:gd name="connsiteY0" fmla="*/ 10000 h 10000"/>
              <a:gd name="connsiteX1" fmla="*/ 2000 w 13050"/>
              <a:gd name="connsiteY1" fmla="*/ 0 h 10000"/>
              <a:gd name="connsiteX2" fmla="*/ 13050 w 13050"/>
              <a:gd name="connsiteY2" fmla="*/ 0 h 10000"/>
              <a:gd name="connsiteX3" fmla="*/ 8000 w 13050"/>
              <a:gd name="connsiteY3" fmla="*/ 10000 h 10000"/>
              <a:gd name="connsiteX4" fmla="*/ 0 w 13050"/>
              <a:gd name="connsiteY4" fmla="*/ 10000 h 10000"/>
              <a:gd name="connsiteX0" fmla="*/ 0 w 13050"/>
              <a:gd name="connsiteY0" fmla="*/ 10000 h 10000"/>
              <a:gd name="connsiteX1" fmla="*/ 5300 w 13050"/>
              <a:gd name="connsiteY1" fmla="*/ 0 h 10000"/>
              <a:gd name="connsiteX2" fmla="*/ 13050 w 13050"/>
              <a:gd name="connsiteY2" fmla="*/ 0 h 10000"/>
              <a:gd name="connsiteX3" fmla="*/ 8000 w 13050"/>
              <a:gd name="connsiteY3" fmla="*/ 10000 h 10000"/>
              <a:gd name="connsiteX4" fmla="*/ 0 w 1305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0" h="10000">
                <a:moveTo>
                  <a:pt x="0" y="10000"/>
                </a:moveTo>
                <a:lnTo>
                  <a:pt x="5300" y="0"/>
                </a:lnTo>
                <a:lnTo>
                  <a:pt x="13050" y="0"/>
                </a:lnTo>
                <a:lnTo>
                  <a:pt x="8000" y="10000"/>
                </a:lnTo>
                <a:lnTo>
                  <a:pt x="0" y="10000"/>
                </a:lnTo>
                <a:close/>
              </a:path>
            </a:pathLst>
          </a:custGeom>
          <a:solidFill>
            <a:schemeClr val="bg1">
              <a:alpha val="74902"/>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37" name="Half Frame 36"/>
          <p:cNvSpPr/>
          <p:nvPr/>
        </p:nvSpPr>
        <p:spPr>
          <a:xfrm rot="8142470">
            <a:off x="2160498" y="3886712"/>
            <a:ext cx="281314" cy="288147"/>
          </a:xfrm>
          <a:prstGeom prst="halfFrame">
            <a:avLst>
              <a:gd name="adj1" fmla="val 26576"/>
              <a:gd name="adj2" fmla="val 25856"/>
            </a:avLst>
          </a:prstGeom>
          <a:solidFill>
            <a:srgbClr val="00A1DE"/>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00A1DE"/>
              </a:solidFill>
              <a:effectLst/>
              <a:uLnTx/>
              <a:uFillTx/>
              <a:latin typeface="Verdana"/>
              <a:ea typeface="+mn-ea"/>
              <a:cs typeface="+mn-cs"/>
            </a:endParaRPr>
          </a:p>
        </p:txBody>
      </p:sp>
      <p:sp>
        <p:nvSpPr>
          <p:cNvPr id="38" name="TextBox 37"/>
          <p:cNvSpPr txBox="1"/>
          <p:nvPr/>
        </p:nvSpPr>
        <p:spPr>
          <a:xfrm>
            <a:off x="1515255" y="3642122"/>
            <a:ext cx="756507" cy="1303809"/>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srgbClr val="00A1DE"/>
                </a:solidFill>
                <a:effectLst/>
                <a:uLnTx/>
                <a:uFillTx/>
                <a:latin typeface="Verdana" panose="020B0604030504040204" pitchFamily="34" charset="0"/>
                <a:ea typeface="Verdana" panose="020B0604030504040204" pitchFamily="34" charset="0"/>
                <a:cs typeface="Verdana" panose="020B0604030504040204" pitchFamily="34" charset="0"/>
              </a:rPr>
              <a:t>3</a:t>
            </a:r>
          </a:p>
        </p:txBody>
      </p:sp>
      <p:sp>
        <p:nvSpPr>
          <p:cNvPr id="63" name="Freeform 37"/>
          <p:cNvSpPr>
            <a:spLocks noChangeAspect="1" noEditPoints="1"/>
          </p:cNvSpPr>
          <p:nvPr/>
        </p:nvSpPr>
        <p:spPr bwMode="auto">
          <a:xfrm>
            <a:off x="572886" y="4085346"/>
            <a:ext cx="488449" cy="276621"/>
          </a:xfrm>
          <a:custGeom>
            <a:avLst/>
            <a:gdLst/>
            <a:ahLst/>
            <a:cxnLst>
              <a:cxn ang="0">
                <a:pos x="41" y="0"/>
              </a:cxn>
              <a:cxn ang="0">
                <a:pos x="0" y="23"/>
              </a:cxn>
              <a:cxn ang="0">
                <a:pos x="41" y="46"/>
              </a:cxn>
              <a:cxn ang="0">
                <a:pos x="82" y="23"/>
              </a:cxn>
              <a:cxn ang="0">
                <a:pos x="41" y="0"/>
              </a:cxn>
              <a:cxn ang="0">
                <a:pos x="41" y="40"/>
              </a:cxn>
              <a:cxn ang="0">
                <a:pos x="23" y="23"/>
              </a:cxn>
              <a:cxn ang="0">
                <a:pos x="41" y="5"/>
              </a:cxn>
              <a:cxn ang="0">
                <a:pos x="59" y="23"/>
              </a:cxn>
              <a:cxn ang="0">
                <a:pos x="41" y="40"/>
              </a:cxn>
              <a:cxn ang="0">
                <a:pos x="41" y="23"/>
              </a:cxn>
              <a:cxn ang="0">
                <a:pos x="41" y="14"/>
              </a:cxn>
              <a:cxn ang="0">
                <a:pos x="32" y="23"/>
              </a:cxn>
              <a:cxn ang="0">
                <a:pos x="41" y="32"/>
              </a:cxn>
              <a:cxn ang="0">
                <a:pos x="50" y="23"/>
              </a:cxn>
              <a:cxn ang="0">
                <a:pos x="41" y="23"/>
              </a:cxn>
            </a:cxnLst>
            <a:rect l="0" t="0" r="r" b="b"/>
            <a:pathLst>
              <a:path w="82" h="46">
                <a:moveTo>
                  <a:pt x="41" y="0"/>
                </a:moveTo>
                <a:cubicBezTo>
                  <a:pt x="14" y="0"/>
                  <a:pt x="0" y="20"/>
                  <a:pt x="0" y="23"/>
                </a:cubicBezTo>
                <a:cubicBezTo>
                  <a:pt x="0" y="26"/>
                  <a:pt x="14" y="46"/>
                  <a:pt x="41" y="46"/>
                </a:cubicBezTo>
                <a:cubicBezTo>
                  <a:pt x="68" y="46"/>
                  <a:pt x="82" y="26"/>
                  <a:pt x="82" y="23"/>
                </a:cubicBezTo>
                <a:cubicBezTo>
                  <a:pt x="82" y="20"/>
                  <a:pt x="68" y="0"/>
                  <a:pt x="41" y="0"/>
                </a:cubicBezTo>
                <a:close/>
                <a:moveTo>
                  <a:pt x="41" y="40"/>
                </a:moveTo>
                <a:cubicBezTo>
                  <a:pt x="31" y="40"/>
                  <a:pt x="23" y="32"/>
                  <a:pt x="23" y="23"/>
                </a:cubicBezTo>
                <a:cubicBezTo>
                  <a:pt x="23" y="13"/>
                  <a:pt x="31" y="5"/>
                  <a:pt x="41" y="5"/>
                </a:cubicBezTo>
                <a:cubicBezTo>
                  <a:pt x="51" y="5"/>
                  <a:pt x="59" y="13"/>
                  <a:pt x="59" y="23"/>
                </a:cubicBezTo>
                <a:cubicBezTo>
                  <a:pt x="59" y="32"/>
                  <a:pt x="51" y="40"/>
                  <a:pt x="41" y="40"/>
                </a:cubicBezTo>
                <a:close/>
                <a:moveTo>
                  <a:pt x="41" y="23"/>
                </a:moveTo>
                <a:cubicBezTo>
                  <a:pt x="39" y="21"/>
                  <a:pt x="43" y="14"/>
                  <a:pt x="41" y="14"/>
                </a:cubicBezTo>
                <a:cubicBezTo>
                  <a:pt x="36" y="14"/>
                  <a:pt x="32" y="18"/>
                  <a:pt x="32" y="23"/>
                </a:cubicBezTo>
                <a:cubicBezTo>
                  <a:pt x="32" y="28"/>
                  <a:pt x="36" y="32"/>
                  <a:pt x="41" y="32"/>
                </a:cubicBezTo>
                <a:cubicBezTo>
                  <a:pt x="46" y="32"/>
                  <a:pt x="50" y="28"/>
                  <a:pt x="50" y="23"/>
                </a:cubicBezTo>
                <a:cubicBezTo>
                  <a:pt x="50" y="21"/>
                  <a:pt x="42" y="24"/>
                  <a:pt x="41" y="2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64" name="Group 63"/>
          <p:cNvGrpSpPr>
            <a:grpSpLocks noChangeAspect="1"/>
          </p:cNvGrpSpPr>
          <p:nvPr/>
        </p:nvGrpSpPr>
        <p:grpSpPr>
          <a:xfrm>
            <a:off x="613242" y="5525062"/>
            <a:ext cx="388471" cy="270499"/>
            <a:chOff x="7072313" y="3571875"/>
            <a:chExt cx="1035050" cy="720725"/>
          </a:xfrm>
          <a:solidFill>
            <a:schemeClr val="bg1"/>
          </a:solidFill>
        </p:grpSpPr>
        <p:sp>
          <p:nvSpPr>
            <p:cNvPr id="65" name="Freeform 34"/>
            <p:cNvSpPr>
              <a:spLocks noEditPoints="1"/>
            </p:cNvSpPr>
            <p:nvPr/>
          </p:nvSpPr>
          <p:spPr bwMode="auto">
            <a:xfrm>
              <a:off x="7072313" y="3571875"/>
              <a:ext cx="1035050" cy="720725"/>
            </a:xfrm>
            <a:custGeom>
              <a:avLst/>
              <a:gdLst/>
              <a:ahLst/>
              <a:cxnLst>
                <a:cxn ang="0">
                  <a:pos x="88" y="34"/>
                </a:cxn>
                <a:cxn ang="0">
                  <a:pos x="68" y="10"/>
                </a:cxn>
                <a:cxn ang="0">
                  <a:pos x="69" y="9"/>
                </a:cxn>
                <a:cxn ang="0">
                  <a:pos x="58" y="0"/>
                </a:cxn>
                <a:cxn ang="0">
                  <a:pos x="48" y="9"/>
                </a:cxn>
                <a:cxn ang="0">
                  <a:pos x="45" y="9"/>
                </a:cxn>
                <a:cxn ang="0">
                  <a:pos x="34" y="0"/>
                </a:cxn>
                <a:cxn ang="0">
                  <a:pos x="24" y="9"/>
                </a:cxn>
                <a:cxn ang="0">
                  <a:pos x="24" y="10"/>
                </a:cxn>
                <a:cxn ang="0">
                  <a:pos x="3" y="35"/>
                </a:cxn>
                <a:cxn ang="0">
                  <a:pos x="0" y="45"/>
                </a:cxn>
                <a:cxn ang="0">
                  <a:pos x="19" y="63"/>
                </a:cxn>
                <a:cxn ang="0">
                  <a:pos x="37" y="45"/>
                </a:cxn>
                <a:cxn ang="0">
                  <a:pos x="36" y="41"/>
                </a:cxn>
                <a:cxn ang="0">
                  <a:pos x="46" y="47"/>
                </a:cxn>
                <a:cxn ang="0">
                  <a:pos x="55" y="42"/>
                </a:cxn>
                <a:cxn ang="0">
                  <a:pos x="55" y="45"/>
                </a:cxn>
                <a:cxn ang="0">
                  <a:pos x="73" y="63"/>
                </a:cxn>
                <a:cxn ang="0">
                  <a:pos x="91" y="45"/>
                </a:cxn>
                <a:cxn ang="0">
                  <a:pos x="88" y="34"/>
                </a:cxn>
                <a:cxn ang="0">
                  <a:pos x="73" y="61"/>
                </a:cxn>
                <a:cxn ang="0">
                  <a:pos x="56" y="45"/>
                </a:cxn>
                <a:cxn ang="0">
                  <a:pos x="58" y="38"/>
                </a:cxn>
                <a:cxn ang="0">
                  <a:pos x="73" y="28"/>
                </a:cxn>
                <a:cxn ang="0">
                  <a:pos x="87" y="37"/>
                </a:cxn>
                <a:cxn ang="0">
                  <a:pos x="89" y="45"/>
                </a:cxn>
                <a:cxn ang="0">
                  <a:pos x="73" y="61"/>
                </a:cxn>
                <a:cxn ang="0">
                  <a:pos x="52" y="38"/>
                </a:cxn>
                <a:cxn ang="0">
                  <a:pos x="46" y="43"/>
                </a:cxn>
                <a:cxn ang="0">
                  <a:pos x="40" y="39"/>
                </a:cxn>
                <a:cxn ang="0">
                  <a:pos x="39" y="36"/>
                </a:cxn>
                <a:cxn ang="0">
                  <a:pos x="46" y="29"/>
                </a:cxn>
                <a:cxn ang="0">
                  <a:pos x="53" y="36"/>
                </a:cxn>
                <a:cxn ang="0">
                  <a:pos x="52" y="38"/>
                </a:cxn>
                <a:cxn ang="0">
                  <a:pos x="19" y="61"/>
                </a:cxn>
                <a:cxn ang="0">
                  <a:pos x="2" y="45"/>
                </a:cxn>
                <a:cxn ang="0">
                  <a:pos x="3" y="40"/>
                </a:cxn>
                <a:cxn ang="0">
                  <a:pos x="19" y="28"/>
                </a:cxn>
                <a:cxn ang="0">
                  <a:pos x="34" y="39"/>
                </a:cxn>
                <a:cxn ang="0">
                  <a:pos x="35" y="45"/>
                </a:cxn>
                <a:cxn ang="0">
                  <a:pos x="19" y="61"/>
                </a:cxn>
              </a:cxnLst>
              <a:rect l="0" t="0" r="r" b="b"/>
              <a:pathLst>
                <a:path w="91" h="63">
                  <a:moveTo>
                    <a:pt x="88" y="34"/>
                  </a:moveTo>
                  <a:cubicBezTo>
                    <a:pt x="82" y="24"/>
                    <a:pt x="72" y="14"/>
                    <a:pt x="68" y="10"/>
                  </a:cubicBezTo>
                  <a:cubicBezTo>
                    <a:pt x="68" y="10"/>
                    <a:pt x="69" y="9"/>
                    <a:pt x="69" y="9"/>
                  </a:cubicBezTo>
                  <a:cubicBezTo>
                    <a:pt x="69" y="4"/>
                    <a:pt x="64" y="0"/>
                    <a:pt x="58" y="0"/>
                  </a:cubicBezTo>
                  <a:cubicBezTo>
                    <a:pt x="52" y="0"/>
                    <a:pt x="48" y="4"/>
                    <a:pt x="48" y="9"/>
                  </a:cubicBezTo>
                  <a:cubicBezTo>
                    <a:pt x="45" y="9"/>
                    <a:pt x="45" y="9"/>
                    <a:pt x="45" y="9"/>
                  </a:cubicBezTo>
                  <a:cubicBezTo>
                    <a:pt x="45" y="4"/>
                    <a:pt x="40" y="0"/>
                    <a:pt x="34" y="0"/>
                  </a:cubicBezTo>
                  <a:cubicBezTo>
                    <a:pt x="28" y="0"/>
                    <a:pt x="24" y="4"/>
                    <a:pt x="24" y="9"/>
                  </a:cubicBezTo>
                  <a:cubicBezTo>
                    <a:pt x="24" y="9"/>
                    <a:pt x="24" y="10"/>
                    <a:pt x="24" y="10"/>
                  </a:cubicBezTo>
                  <a:cubicBezTo>
                    <a:pt x="11" y="22"/>
                    <a:pt x="5" y="30"/>
                    <a:pt x="3" y="35"/>
                  </a:cubicBezTo>
                  <a:cubicBezTo>
                    <a:pt x="1" y="38"/>
                    <a:pt x="0" y="41"/>
                    <a:pt x="0" y="45"/>
                  </a:cubicBezTo>
                  <a:cubicBezTo>
                    <a:pt x="0" y="55"/>
                    <a:pt x="9" y="63"/>
                    <a:pt x="19" y="63"/>
                  </a:cubicBezTo>
                  <a:cubicBezTo>
                    <a:pt x="29" y="63"/>
                    <a:pt x="37" y="55"/>
                    <a:pt x="37" y="45"/>
                  </a:cubicBezTo>
                  <a:cubicBezTo>
                    <a:pt x="37" y="44"/>
                    <a:pt x="37" y="42"/>
                    <a:pt x="36" y="41"/>
                  </a:cubicBezTo>
                  <a:cubicBezTo>
                    <a:pt x="38" y="45"/>
                    <a:pt x="42" y="47"/>
                    <a:pt x="46" y="47"/>
                  </a:cubicBezTo>
                  <a:cubicBezTo>
                    <a:pt x="50" y="47"/>
                    <a:pt x="53" y="45"/>
                    <a:pt x="55" y="42"/>
                  </a:cubicBezTo>
                  <a:cubicBezTo>
                    <a:pt x="55" y="43"/>
                    <a:pt x="55" y="44"/>
                    <a:pt x="55" y="45"/>
                  </a:cubicBezTo>
                  <a:cubicBezTo>
                    <a:pt x="55" y="55"/>
                    <a:pt x="63" y="63"/>
                    <a:pt x="73" y="63"/>
                  </a:cubicBezTo>
                  <a:cubicBezTo>
                    <a:pt x="83" y="63"/>
                    <a:pt x="91" y="55"/>
                    <a:pt x="91" y="45"/>
                  </a:cubicBezTo>
                  <a:cubicBezTo>
                    <a:pt x="91" y="41"/>
                    <a:pt x="90" y="37"/>
                    <a:pt x="88" y="34"/>
                  </a:cubicBezTo>
                  <a:close/>
                  <a:moveTo>
                    <a:pt x="73" y="61"/>
                  </a:moveTo>
                  <a:cubicBezTo>
                    <a:pt x="64" y="61"/>
                    <a:pt x="56" y="54"/>
                    <a:pt x="56" y="45"/>
                  </a:cubicBezTo>
                  <a:cubicBezTo>
                    <a:pt x="56" y="42"/>
                    <a:pt x="57" y="40"/>
                    <a:pt x="58" y="38"/>
                  </a:cubicBezTo>
                  <a:cubicBezTo>
                    <a:pt x="60" y="32"/>
                    <a:pt x="66" y="28"/>
                    <a:pt x="73" y="28"/>
                  </a:cubicBezTo>
                  <a:cubicBezTo>
                    <a:pt x="79" y="28"/>
                    <a:pt x="84" y="32"/>
                    <a:pt x="87" y="37"/>
                  </a:cubicBezTo>
                  <a:cubicBezTo>
                    <a:pt x="89" y="39"/>
                    <a:pt x="89" y="42"/>
                    <a:pt x="89" y="45"/>
                  </a:cubicBezTo>
                  <a:cubicBezTo>
                    <a:pt x="89" y="54"/>
                    <a:pt x="82" y="61"/>
                    <a:pt x="73" y="61"/>
                  </a:cubicBezTo>
                  <a:close/>
                  <a:moveTo>
                    <a:pt x="52" y="38"/>
                  </a:moveTo>
                  <a:cubicBezTo>
                    <a:pt x="51" y="41"/>
                    <a:pt x="49" y="43"/>
                    <a:pt x="46" y="43"/>
                  </a:cubicBezTo>
                  <a:cubicBezTo>
                    <a:pt x="43" y="43"/>
                    <a:pt x="41" y="41"/>
                    <a:pt x="40" y="39"/>
                  </a:cubicBezTo>
                  <a:cubicBezTo>
                    <a:pt x="40" y="38"/>
                    <a:pt x="39" y="37"/>
                    <a:pt x="39" y="36"/>
                  </a:cubicBezTo>
                  <a:cubicBezTo>
                    <a:pt x="39" y="32"/>
                    <a:pt x="42" y="29"/>
                    <a:pt x="46" y="29"/>
                  </a:cubicBezTo>
                  <a:cubicBezTo>
                    <a:pt x="50" y="29"/>
                    <a:pt x="53" y="32"/>
                    <a:pt x="53" y="36"/>
                  </a:cubicBezTo>
                  <a:cubicBezTo>
                    <a:pt x="53" y="37"/>
                    <a:pt x="52" y="37"/>
                    <a:pt x="52" y="38"/>
                  </a:cubicBezTo>
                  <a:close/>
                  <a:moveTo>
                    <a:pt x="19" y="61"/>
                  </a:moveTo>
                  <a:cubicBezTo>
                    <a:pt x="10" y="61"/>
                    <a:pt x="2" y="54"/>
                    <a:pt x="2" y="45"/>
                  </a:cubicBezTo>
                  <a:cubicBezTo>
                    <a:pt x="2" y="43"/>
                    <a:pt x="2" y="42"/>
                    <a:pt x="3" y="40"/>
                  </a:cubicBezTo>
                  <a:cubicBezTo>
                    <a:pt x="5" y="33"/>
                    <a:pt x="11" y="28"/>
                    <a:pt x="19" y="28"/>
                  </a:cubicBezTo>
                  <a:cubicBezTo>
                    <a:pt x="26" y="28"/>
                    <a:pt x="32" y="33"/>
                    <a:pt x="34" y="39"/>
                  </a:cubicBezTo>
                  <a:cubicBezTo>
                    <a:pt x="35" y="41"/>
                    <a:pt x="35" y="43"/>
                    <a:pt x="35" y="45"/>
                  </a:cubicBezTo>
                  <a:cubicBezTo>
                    <a:pt x="35" y="54"/>
                    <a:pt x="28" y="61"/>
                    <a:pt x="19" y="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67" name="Freeform 35"/>
            <p:cNvSpPr>
              <a:spLocks/>
            </p:cNvSpPr>
            <p:nvPr/>
          </p:nvSpPr>
          <p:spPr bwMode="auto">
            <a:xfrm>
              <a:off x="7118351" y="4052888"/>
              <a:ext cx="192088" cy="182563"/>
            </a:xfrm>
            <a:custGeom>
              <a:avLst/>
              <a:gdLst/>
              <a:ahLst/>
              <a:cxnLst>
                <a:cxn ang="0">
                  <a:pos x="4" y="0"/>
                </a:cxn>
                <a:cxn ang="0">
                  <a:pos x="17" y="13"/>
                </a:cxn>
                <a:cxn ang="0">
                  <a:pos x="4" y="0"/>
                </a:cxn>
              </a:cxnLst>
              <a:rect l="0" t="0" r="r" b="b"/>
              <a:pathLst>
                <a:path w="17" h="16">
                  <a:moveTo>
                    <a:pt x="4" y="0"/>
                  </a:moveTo>
                  <a:cubicBezTo>
                    <a:pt x="4" y="0"/>
                    <a:pt x="0" y="16"/>
                    <a:pt x="17" y="13"/>
                  </a:cubicBezTo>
                  <a:cubicBezTo>
                    <a:pt x="17" y="13"/>
                    <a:pt x="6" y="11"/>
                    <a:pt x="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68" name="Freeform 36"/>
            <p:cNvSpPr>
              <a:spLocks/>
            </p:cNvSpPr>
            <p:nvPr/>
          </p:nvSpPr>
          <p:spPr bwMode="auto">
            <a:xfrm>
              <a:off x="7732713" y="4052888"/>
              <a:ext cx="192088" cy="182563"/>
            </a:xfrm>
            <a:custGeom>
              <a:avLst/>
              <a:gdLst/>
              <a:ahLst/>
              <a:cxnLst>
                <a:cxn ang="0">
                  <a:pos x="4" y="0"/>
                </a:cxn>
                <a:cxn ang="0">
                  <a:pos x="17" y="13"/>
                </a:cxn>
                <a:cxn ang="0">
                  <a:pos x="4" y="0"/>
                </a:cxn>
              </a:cxnLst>
              <a:rect l="0" t="0" r="r" b="b"/>
              <a:pathLst>
                <a:path w="17" h="16">
                  <a:moveTo>
                    <a:pt x="4" y="0"/>
                  </a:moveTo>
                  <a:cubicBezTo>
                    <a:pt x="4" y="0"/>
                    <a:pt x="0" y="16"/>
                    <a:pt x="17" y="13"/>
                  </a:cubicBezTo>
                  <a:cubicBezTo>
                    <a:pt x="17" y="13"/>
                    <a:pt x="5" y="11"/>
                    <a:pt x="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grpSp>
      <p:sp>
        <p:nvSpPr>
          <p:cNvPr id="39" name="Freeform 39"/>
          <p:cNvSpPr>
            <a:spLocks noChangeAspect="1"/>
          </p:cNvSpPr>
          <p:nvPr/>
        </p:nvSpPr>
        <p:spPr bwMode="auto">
          <a:xfrm>
            <a:off x="509706" y="2664627"/>
            <a:ext cx="583735" cy="270056"/>
          </a:xfrm>
          <a:custGeom>
            <a:avLst/>
            <a:gdLst/>
            <a:ahLst/>
            <a:cxnLst>
              <a:cxn ang="0">
                <a:pos x="117" y="19"/>
              </a:cxn>
              <a:cxn ang="0">
                <a:pos x="62" y="0"/>
              </a:cxn>
              <a:cxn ang="0">
                <a:pos x="57" y="0"/>
              </a:cxn>
              <a:cxn ang="0">
                <a:pos x="1" y="20"/>
              </a:cxn>
              <a:cxn ang="0">
                <a:pos x="1" y="21"/>
              </a:cxn>
              <a:cxn ang="0">
                <a:pos x="24" y="29"/>
              </a:cxn>
              <a:cxn ang="0">
                <a:pos x="24" y="46"/>
              </a:cxn>
              <a:cxn ang="0">
                <a:pos x="42" y="46"/>
              </a:cxn>
              <a:cxn ang="0">
                <a:pos x="58" y="54"/>
              </a:cxn>
              <a:cxn ang="0">
                <a:pos x="59" y="54"/>
              </a:cxn>
              <a:cxn ang="0">
                <a:pos x="75" y="46"/>
              </a:cxn>
              <a:cxn ang="0">
                <a:pos x="92" y="45"/>
              </a:cxn>
              <a:cxn ang="0">
                <a:pos x="92" y="30"/>
              </a:cxn>
              <a:cxn ang="0">
                <a:pos x="101" y="26"/>
              </a:cxn>
              <a:cxn ang="0">
                <a:pos x="101" y="30"/>
              </a:cxn>
              <a:cxn ang="0">
                <a:pos x="99" y="33"/>
              </a:cxn>
              <a:cxn ang="0">
                <a:pos x="100" y="36"/>
              </a:cxn>
              <a:cxn ang="0">
                <a:pos x="98" y="52"/>
              </a:cxn>
              <a:cxn ang="0">
                <a:pos x="107" y="52"/>
              </a:cxn>
              <a:cxn ang="0">
                <a:pos x="105" y="36"/>
              </a:cxn>
              <a:cxn ang="0">
                <a:pos x="106" y="33"/>
              </a:cxn>
              <a:cxn ang="0">
                <a:pos x="104" y="30"/>
              </a:cxn>
              <a:cxn ang="0">
                <a:pos x="104" y="25"/>
              </a:cxn>
              <a:cxn ang="0">
                <a:pos x="117" y="21"/>
              </a:cxn>
              <a:cxn ang="0">
                <a:pos x="117" y="19"/>
              </a:cxn>
            </a:cxnLst>
            <a:rect l="0" t="0" r="r" b="b"/>
            <a:pathLst>
              <a:path w="118" h="54">
                <a:moveTo>
                  <a:pt x="117" y="19"/>
                </a:moveTo>
                <a:cubicBezTo>
                  <a:pt x="62" y="0"/>
                  <a:pt x="62" y="0"/>
                  <a:pt x="62" y="0"/>
                </a:cubicBezTo>
                <a:cubicBezTo>
                  <a:pt x="60" y="0"/>
                  <a:pt x="58" y="0"/>
                  <a:pt x="57" y="0"/>
                </a:cubicBezTo>
                <a:cubicBezTo>
                  <a:pt x="1" y="20"/>
                  <a:pt x="1" y="20"/>
                  <a:pt x="1" y="20"/>
                </a:cubicBezTo>
                <a:cubicBezTo>
                  <a:pt x="0" y="20"/>
                  <a:pt x="0" y="21"/>
                  <a:pt x="1" y="21"/>
                </a:cubicBezTo>
                <a:cubicBezTo>
                  <a:pt x="24" y="29"/>
                  <a:pt x="24" y="29"/>
                  <a:pt x="24" y="29"/>
                </a:cubicBezTo>
                <a:cubicBezTo>
                  <a:pt x="24" y="46"/>
                  <a:pt x="24" y="46"/>
                  <a:pt x="24" y="46"/>
                </a:cubicBezTo>
                <a:cubicBezTo>
                  <a:pt x="27" y="44"/>
                  <a:pt x="34" y="44"/>
                  <a:pt x="42" y="46"/>
                </a:cubicBezTo>
                <a:cubicBezTo>
                  <a:pt x="49" y="48"/>
                  <a:pt x="55" y="51"/>
                  <a:pt x="58" y="54"/>
                </a:cubicBezTo>
                <a:cubicBezTo>
                  <a:pt x="58" y="54"/>
                  <a:pt x="59" y="54"/>
                  <a:pt x="59" y="54"/>
                </a:cubicBezTo>
                <a:cubicBezTo>
                  <a:pt x="62" y="51"/>
                  <a:pt x="68" y="48"/>
                  <a:pt x="75" y="46"/>
                </a:cubicBezTo>
                <a:cubicBezTo>
                  <a:pt x="81" y="44"/>
                  <a:pt x="88" y="44"/>
                  <a:pt x="92" y="45"/>
                </a:cubicBezTo>
                <a:cubicBezTo>
                  <a:pt x="92" y="30"/>
                  <a:pt x="92" y="30"/>
                  <a:pt x="92" y="30"/>
                </a:cubicBezTo>
                <a:cubicBezTo>
                  <a:pt x="101" y="26"/>
                  <a:pt x="101" y="26"/>
                  <a:pt x="101" y="26"/>
                </a:cubicBezTo>
                <a:cubicBezTo>
                  <a:pt x="101" y="30"/>
                  <a:pt x="101" y="30"/>
                  <a:pt x="101" y="30"/>
                </a:cubicBezTo>
                <a:cubicBezTo>
                  <a:pt x="100" y="31"/>
                  <a:pt x="99" y="32"/>
                  <a:pt x="99" y="33"/>
                </a:cubicBezTo>
                <a:cubicBezTo>
                  <a:pt x="99" y="34"/>
                  <a:pt x="100" y="35"/>
                  <a:pt x="100" y="36"/>
                </a:cubicBezTo>
                <a:cubicBezTo>
                  <a:pt x="98" y="52"/>
                  <a:pt x="98" y="52"/>
                  <a:pt x="98" y="52"/>
                </a:cubicBezTo>
                <a:cubicBezTo>
                  <a:pt x="107" y="52"/>
                  <a:pt x="107" y="52"/>
                  <a:pt x="107" y="52"/>
                </a:cubicBezTo>
                <a:cubicBezTo>
                  <a:pt x="105" y="36"/>
                  <a:pt x="105" y="36"/>
                  <a:pt x="105" y="36"/>
                </a:cubicBezTo>
                <a:cubicBezTo>
                  <a:pt x="105" y="35"/>
                  <a:pt x="106" y="34"/>
                  <a:pt x="106" y="33"/>
                </a:cubicBezTo>
                <a:cubicBezTo>
                  <a:pt x="106" y="32"/>
                  <a:pt x="105" y="31"/>
                  <a:pt x="104" y="30"/>
                </a:cubicBezTo>
                <a:cubicBezTo>
                  <a:pt x="104" y="25"/>
                  <a:pt x="104" y="25"/>
                  <a:pt x="104" y="25"/>
                </a:cubicBezTo>
                <a:cubicBezTo>
                  <a:pt x="117" y="21"/>
                  <a:pt x="117" y="21"/>
                  <a:pt x="117" y="21"/>
                </a:cubicBezTo>
                <a:cubicBezTo>
                  <a:pt x="118" y="20"/>
                  <a:pt x="118" y="20"/>
                  <a:pt x="117" y="1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3" name="Rectangle 2"/>
          <p:cNvSpPr/>
          <p:nvPr/>
        </p:nvSpPr>
        <p:spPr>
          <a:xfrm>
            <a:off x="280455" y="6471142"/>
            <a:ext cx="82351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smtClean="0">
                <a:ln>
                  <a:noFill/>
                </a:ln>
                <a:solidFill>
                  <a:prstClr val="black"/>
                </a:solidFill>
                <a:effectLst/>
                <a:uLnTx/>
                <a:uFillTx/>
                <a:latin typeface="Verdana"/>
                <a:ea typeface="+mn-ea"/>
                <a:cs typeface="+mn-cs"/>
              </a:rPr>
              <a:t>Fuente: Deloitte, Estudio 2016 sobre tendencias </a:t>
            </a:r>
            <a:r>
              <a:rPr kumimoji="0" lang="es-AR" sz="1200" b="0" i="0" u="none" strike="noStrike" kern="1200" cap="none" spc="0" normalizeH="0" baseline="0" noProof="0" dirty="0">
                <a:ln>
                  <a:noFill/>
                </a:ln>
                <a:solidFill>
                  <a:prstClr val="black"/>
                </a:solidFill>
                <a:effectLst/>
                <a:uLnTx/>
                <a:uFillTx/>
                <a:latin typeface="Verdana"/>
                <a:ea typeface="+mn-ea"/>
                <a:cs typeface="+mn-cs"/>
              </a:rPr>
              <a:t>en materia de gestión de Cyber Riesgos y Seguridad de la Información en Latinoamérica</a:t>
            </a:r>
          </a:p>
        </p:txBody>
      </p:sp>
    </p:spTree>
    <p:extLst>
      <p:ext uri="{BB962C8B-B14F-4D97-AF65-F5344CB8AC3E}">
        <p14:creationId xmlns:p14="http://schemas.microsoft.com/office/powerpoint/2010/main" xmlns="" val="38357508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1" grpId="0" animBg="1"/>
      <p:bldP spid="55" grpId="0" animBg="1"/>
      <p:bldP spid="56" grpId="0"/>
      <p:bldP spid="40" grpId="0" animBg="1"/>
      <p:bldP spid="60" grpId="0"/>
      <p:bldP spid="35" grpId="0" animBg="1"/>
      <p:bldP spid="34" grpId="0"/>
      <p:bldP spid="32" grpId="0" animBg="1"/>
      <p:bldP spid="41" grpId="0" animBg="1"/>
      <p:bldP spid="66" grpId="0"/>
      <p:bldP spid="36" grpId="0" animBg="1"/>
      <p:bldP spid="37" grpId="0" animBg="1"/>
      <p:bldP spid="38" grpId="0"/>
      <p:bldP spid="63"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El GAP entre los ataques y la respuesta</a:t>
            </a:r>
            <a:endParaRPr lang="es-AR" dirty="0"/>
          </a:p>
        </p:txBody>
      </p:sp>
      <p:sp>
        <p:nvSpPr>
          <p:cNvPr id="3" name="Title 2"/>
          <p:cNvSpPr>
            <a:spLocks noGrp="1"/>
          </p:cNvSpPr>
          <p:nvPr>
            <p:ph type="title"/>
          </p:nvPr>
        </p:nvSpPr>
        <p:spPr/>
        <p:txBody>
          <a:bodyPr/>
          <a:lstStyle/>
          <a:p>
            <a:r>
              <a:rPr lang="es-AR" dirty="0" smtClean="0"/>
              <a:t>Gestión de una Crisis CYBER</a:t>
            </a:r>
            <a:endParaRPr lang="es-AR" dirty="0"/>
          </a:p>
        </p:txBody>
      </p:sp>
      <p:cxnSp>
        <p:nvCxnSpPr>
          <p:cNvPr id="106" name="Straight Connector 105"/>
          <p:cNvCxnSpPr/>
          <p:nvPr/>
        </p:nvCxnSpPr>
        <p:spPr>
          <a:xfrm>
            <a:off x="2971866" y="1825625"/>
            <a:ext cx="0" cy="3492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40083" y="1825625"/>
            <a:ext cx="0" cy="3492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908300" y="1825625"/>
            <a:ext cx="0" cy="3492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878118" y="1825625"/>
            <a:ext cx="0" cy="3492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846334" y="1825625"/>
            <a:ext cx="0" cy="3492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814552" y="1825625"/>
            <a:ext cx="0" cy="3492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8784369" y="1825625"/>
            <a:ext cx="0" cy="3492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03649" y="1825625"/>
            <a:ext cx="0" cy="3492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4" name="Text Placeholder 12"/>
          <p:cNvSpPr>
            <a:spLocks/>
          </p:cNvSpPr>
          <p:nvPr>
            <p:custDataLst>
              <p:tags r:id="rId1"/>
            </p:custDataLst>
          </p:nvPr>
        </p:nvSpPr>
        <p:spPr bwMode="auto">
          <a:xfrm>
            <a:off x="2003649" y="1843087"/>
            <a:ext cx="96821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Segundos</a:t>
            </a:r>
            <a:endParaRPr kumimoji="0" lang="es-AR" sz="1200" b="1"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sp>
        <p:nvSpPr>
          <p:cNvPr id="115" name="Text Placeholder 12"/>
          <p:cNvSpPr>
            <a:spLocks/>
          </p:cNvSpPr>
          <p:nvPr>
            <p:custDataLst>
              <p:tags r:id="rId2"/>
            </p:custDataLst>
          </p:nvPr>
        </p:nvSpPr>
        <p:spPr bwMode="auto">
          <a:xfrm>
            <a:off x="2971866" y="1843087"/>
            <a:ext cx="968216"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Minutos</a:t>
            </a:r>
            <a:endParaRPr kumimoji="0" lang="es-AR" sz="1200" b="1"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sp>
        <p:nvSpPr>
          <p:cNvPr id="116" name="Text Placeholder 12"/>
          <p:cNvSpPr>
            <a:spLocks/>
          </p:cNvSpPr>
          <p:nvPr>
            <p:custDataLst>
              <p:tags r:id="rId3"/>
            </p:custDataLst>
          </p:nvPr>
        </p:nvSpPr>
        <p:spPr bwMode="auto">
          <a:xfrm>
            <a:off x="3940083" y="1843087"/>
            <a:ext cx="96821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Horas</a:t>
            </a:r>
            <a:endParaRPr kumimoji="0" lang="es-AR" sz="1200" b="1"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sp>
        <p:nvSpPr>
          <p:cNvPr id="117" name="Text Placeholder 12"/>
          <p:cNvSpPr>
            <a:spLocks/>
          </p:cNvSpPr>
          <p:nvPr>
            <p:custDataLst>
              <p:tags r:id="rId4"/>
            </p:custDataLst>
          </p:nvPr>
        </p:nvSpPr>
        <p:spPr bwMode="auto">
          <a:xfrm>
            <a:off x="4908300" y="1843087"/>
            <a:ext cx="96981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Días</a:t>
            </a:r>
            <a:endParaRPr kumimoji="0" lang="es-AR" sz="1200" b="1"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sp>
        <p:nvSpPr>
          <p:cNvPr id="118" name="Text Placeholder 12"/>
          <p:cNvSpPr>
            <a:spLocks/>
          </p:cNvSpPr>
          <p:nvPr>
            <p:custDataLst>
              <p:tags r:id="rId5"/>
            </p:custDataLst>
          </p:nvPr>
        </p:nvSpPr>
        <p:spPr bwMode="auto">
          <a:xfrm>
            <a:off x="5878118" y="1843087"/>
            <a:ext cx="968216"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Semanas</a:t>
            </a:r>
            <a:endParaRPr kumimoji="0" lang="es-AR" sz="1200" b="1"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sp>
        <p:nvSpPr>
          <p:cNvPr id="119" name="Text Placeholder 12"/>
          <p:cNvSpPr>
            <a:spLocks/>
          </p:cNvSpPr>
          <p:nvPr>
            <p:custDataLst>
              <p:tags r:id="rId6"/>
            </p:custDataLst>
          </p:nvPr>
        </p:nvSpPr>
        <p:spPr bwMode="auto">
          <a:xfrm>
            <a:off x="6846334" y="1843087"/>
            <a:ext cx="96821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Meses</a:t>
            </a:r>
            <a:endParaRPr kumimoji="0" lang="es-AR" sz="1200" b="1"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sp>
        <p:nvSpPr>
          <p:cNvPr id="120" name="Text Placeholder 12"/>
          <p:cNvSpPr>
            <a:spLocks/>
          </p:cNvSpPr>
          <p:nvPr>
            <p:custDataLst>
              <p:tags r:id="rId7"/>
            </p:custDataLst>
          </p:nvPr>
        </p:nvSpPr>
        <p:spPr bwMode="auto">
          <a:xfrm>
            <a:off x="7814552" y="1843087"/>
            <a:ext cx="96981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Años</a:t>
            </a:r>
            <a:endParaRPr kumimoji="0" lang="es-AR" sz="1200" b="1"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sp>
        <p:nvSpPr>
          <p:cNvPr id="153" name="TextBox 55"/>
          <p:cNvSpPr txBox="1">
            <a:spLocks noChangeArrowheads="1"/>
          </p:cNvSpPr>
          <p:nvPr/>
        </p:nvSpPr>
        <p:spPr bwMode="auto">
          <a:xfrm>
            <a:off x="5823391" y="5348287"/>
            <a:ext cx="314220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AR" sz="800" b="0" i="0" u="none" strike="noStrike" kern="1200" cap="none" spc="0" normalizeH="0" baseline="0" noProof="0" dirty="0" smtClean="0">
                <a:ln>
                  <a:noFill/>
                </a:ln>
                <a:solidFill>
                  <a:srgbClr val="53565A"/>
                </a:solidFill>
                <a:effectLst/>
                <a:uLnTx/>
                <a:uFillTx/>
                <a:latin typeface="Verdana"/>
                <a:ea typeface="+mn-ea"/>
                <a:cs typeface="Calibri" pitchFamily="34" charset="0"/>
              </a:rPr>
              <a:t>Fuente: </a:t>
            </a:r>
            <a:r>
              <a:rPr kumimoji="0" lang="es-AR" sz="800" b="0" i="0" u="none" strike="noStrike" kern="1200" cap="none" spc="0" normalizeH="0" baseline="0" noProof="0" dirty="0" err="1" smtClean="0">
                <a:ln>
                  <a:noFill/>
                </a:ln>
                <a:solidFill>
                  <a:srgbClr val="53565A"/>
                </a:solidFill>
                <a:effectLst/>
                <a:uLnTx/>
                <a:uFillTx/>
                <a:latin typeface="Verdana"/>
                <a:ea typeface="+mn-ea"/>
                <a:cs typeface="Calibri" pitchFamily="34" charset="0"/>
              </a:rPr>
              <a:t>Verizon</a:t>
            </a:r>
            <a:r>
              <a:rPr kumimoji="0" lang="es-AR" sz="800" b="0" i="0" u="none" strike="noStrike" kern="1200" cap="none" spc="0" normalizeH="0" baseline="0" noProof="0" dirty="0" smtClean="0">
                <a:ln>
                  <a:noFill/>
                </a:ln>
                <a:solidFill>
                  <a:srgbClr val="53565A"/>
                </a:solidFill>
                <a:effectLst/>
                <a:uLnTx/>
                <a:uFillTx/>
                <a:latin typeface="Verdana"/>
                <a:ea typeface="+mn-ea"/>
                <a:cs typeface="Calibri" pitchFamily="34" charset="0"/>
              </a:rPr>
              <a:t> 2016 Data </a:t>
            </a:r>
            <a:r>
              <a:rPr kumimoji="0" lang="es-AR" sz="800" b="0" i="0" u="none" strike="noStrike" kern="1200" cap="none" spc="0" normalizeH="0" baseline="0" noProof="0" dirty="0" err="1" smtClean="0">
                <a:ln>
                  <a:noFill/>
                </a:ln>
                <a:solidFill>
                  <a:srgbClr val="53565A"/>
                </a:solidFill>
                <a:effectLst/>
                <a:uLnTx/>
                <a:uFillTx/>
                <a:latin typeface="Verdana"/>
                <a:ea typeface="+mn-ea"/>
                <a:cs typeface="Calibri" pitchFamily="34" charset="0"/>
              </a:rPr>
              <a:t>Breach</a:t>
            </a:r>
            <a:r>
              <a:rPr kumimoji="0" lang="es-AR" sz="800" b="0" i="0" u="none" strike="noStrike" kern="1200" cap="none" spc="0" normalizeH="0" baseline="0" noProof="0" dirty="0" smtClean="0">
                <a:ln>
                  <a:noFill/>
                </a:ln>
                <a:solidFill>
                  <a:srgbClr val="53565A"/>
                </a:solidFill>
                <a:effectLst/>
                <a:uLnTx/>
                <a:uFillTx/>
                <a:latin typeface="Verdana"/>
                <a:ea typeface="+mn-ea"/>
                <a:cs typeface="Calibri" pitchFamily="34" charset="0"/>
              </a:rPr>
              <a:t> </a:t>
            </a:r>
            <a:r>
              <a:rPr kumimoji="0" lang="es-AR" sz="800" b="0" i="0" u="none" strike="noStrike" kern="1200" cap="none" spc="0" normalizeH="0" baseline="0" noProof="0" dirty="0" err="1" smtClean="0">
                <a:ln>
                  <a:noFill/>
                </a:ln>
                <a:solidFill>
                  <a:srgbClr val="53565A"/>
                </a:solidFill>
                <a:effectLst/>
                <a:uLnTx/>
                <a:uFillTx/>
                <a:latin typeface="Verdana"/>
                <a:ea typeface="+mn-ea"/>
                <a:cs typeface="Calibri" pitchFamily="34" charset="0"/>
              </a:rPr>
              <a:t>investigations</a:t>
            </a:r>
            <a:r>
              <a:rPr kumimoji="0" lang="es-AR" sz="800" b="0" i="0" u="none" strike="noStrike" kern="1200" cap="none" spc="0" normalizeH="0" baseline="0" noProof="0" dirty="0" smtClean="0">
                <a:ln>
                  <a:noFill/>
                </a:ln>
                <a:solidFill>
                  <a:srgbClr val="53565A"/>
                </a:solidFill>
                <a:effectLst/>
                <a:uLnTx/>
                <a:uFillTx/>
                <a:latin typeface="Verdana"/>
                <a:ea typeface="+mn-ea"/>
                <a:cs typeface="Calibri" pitchFamily="34" charset="0"/>
              </a:rPr>
              <a:t> </a:t>
            </a:r>
            <a:r>
              <a:rPr kumimoji="0" lang="es-AR" sz="800" b="0" i="0" u="none" strike="noStrike" kern="1200" cap="none" spc="0" normalizeH="0" baseline="0" noProof="0" dirty="0" err="1" smtClean="0">
                <a:ln>
                  <a:noFill/>
                </a:ln>
                <a:solidFill>
                  <a:srgbClr val="53565A"/>
                </a:solidFill>
                <a:effectLst/>
                <a:uLnTx/>
                <a:uFillTx/>
                <a:latin typeface="Verdana"/>
                <a:ea typeface="+mn-ea"/>
                <a:cs typeface="Calibri" pitchFamily="34" charset="0"/>
              </a:rPr>
              <a:t>Report</a:t>
            </a:r>
            <a:r>
              <a:rPr kumimoji="0" lang="es-AR" sz="800" b="0" i="0" u="none" strike="noStrike" kern="1200" cap="none" spc="0" normalizeH="0" baseline="0" noProof="0" dirty="0" smtClean="0">
                <a:ln>
                  <a:noFill/>
                </a:ln>
                <a:solidFill>
                  <a:prstClr val="black"/>
                </a:solidFill>
                <a:effectLst/>
                <a:uLnTx/>
                <a:uFillTx/>
                <a:latin typeface="Verdana"/>
                <a:ea typeface="+mn-ea"/>
                <a:cs typeface="Calibri" pitchFamily="34" charset="0"/>
              </a:rPr>
              <a:t> </a:t>
            </a:r>
            <a:endParaRPr kumimoji="0" lang="es-AR" sz="800" b="0" i="0" u="none" strike="noStrike" kern="1200" cap="none" spc="0" normalizeH="0" baseline="0" noProof="0" dirty="0">
              <a:ln>
                <a:noFill/>
              </a:ln>
              <a:solidFill>
                <a:prstClr val="black"/>
              </a:solidFill>
              <a:effectLst/>
              <a:uLnTx/>
              <a:uFillTx/>
              <a:latin typeface="Verdana"/>
              <a:ea typeface="+mn-ea"/>
              <a:cs typeface="Calibri" pitchFamily="34" charset="0"/>
            </a:endParaRPr>
          </a:p>
        </p:txBody>
      </p:sp>
      <p:sp>
        <p:nvSpPr>
          <p:cNvPr id="154" name="Left Brace 153"/>
          <p:cNvSpPr/>
          <p:nvPr/>
        </p:nvSpPr>
        <p:spPr>
          <a:xfrm>
            <a:off x="363551" y="2305383"/>
            <a:ext cx="333699" cy="1511855"/>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Verdana"/>
              <a:ea typeface="+mn-ea"/>
              <a:cs typeface="Calibri" pitchFamily="34" charset="0"/>
            </a:endParaRPr>
          </a:p>
        </p:txBody>
      </p:sp>
      <p:sp>
        <p:nvSpPr>
          <p:cNvPr id="155" name="TextBox 58"/>
          <p:cNvSpPr txBox="1">
            <a:spLocks noChangeArrowheads="1"/>
          </p:cNvSpPr>
          <p:nvPr/>
        </p:nvSpPr>
        <p:spPr bwMode="auto">
          <a:xfrm rot="16200000">
            <a:off x="-434525" y="2928403"/>
            <a:ext cx="1309687" cy="216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400" b="0" i="0" u="none" strike="noStrike" kern="1200" cap="none" spc="0" normalizeH="0" baseline="0" noProof="0" dirty="0" smtClean="0">
                <a:ln>
                  <a:noFill/>
                </a:ln>
                <a:solidFill>
                  <a:srgbClr val="53565A"/>
                </a:solidFill>
                <a:effectLst/>
                <a:uLnTx/>
                <a:uFillTx/>
                <a:latin typeface="Verdana"/>
                <a:ea typeface="+mn-ea"/>
                <a:cs typeface="Calibri" pitchFamily="34" charset="0"/>
              </a:rPr>
              <a:t>Ataque</a:t>
            </a:r>
            <a:endParaRPr kumimoji="0" lang="es-AR" sz="1400" b="0"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sp>
        <p:nvSpPr>
          <p:cNvPr id="159" name="TextBox 158"/>
          <p:cNvSpPr txBox="1"/>
          <p:nvPr/>
        </p:nvSpPr>
        <p:spPr>
          <a:xfrm>
            <a:off x="1236441" y="5928060"/>
            <a:ext cx="7907101"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600" b="0" i="0" u="none" strike="noStrike" kern="1200" cap="none" spc="0" normalizeH="0" baseline="0" noProof="0" dirty="0">
                <a:ln>
                  <a:noFill/>
                </a:ln>
                <a:solidFill>
                  <a:srgbClr val="53565A"/>
                </a:solidFill>
                <a:effectLst/>
                <a:uLnTx/>
                <a:uFillTx/>
                <a:latin typeface="Verdana"/>
                <a:ea typeface="+mn-ea"/>
                <a:cs typeface="Calibri" pitchFamily="34" charset="0"/>
              </a:rPr>
              <a:t>La frecuencia de los </a:t>
            </a:r>
            <a:r>
              <a:rPr kumimoji="0" lang="es-AR" sz="1600" b="0" i="0" u="none" strike="noStrike" kern="1200" cap="none" spc="0" normalizeH="0" baseline="0" noProof="0" dirty="0" err="1">
                <a:ln>
                  <a:noFill/>
                </a:ln>
                <a:solidFill>
                  <a:srgbClr val="53565A"/>
                </a:solidFill>
                <a:effectLst/>
                <a:uLnTx/>
                <a:uFillTx/>
                <a:latin typeface="Verdana"/>
                <a:ea typeface="+mn-ea"/>
                <a:cs typeface="Calibri" pitchFamily="34" charset="0"/>
              </a:rPr>
              <a:t>cyber</a:t>
            </a:r>
            <a:r>
              <a:rPr kumimoji="0" lang="es-AR" sz="1600" b="0" i="0" u="none" strike="noStrike" kern="1200" cap="none" spc="0" normalizeH="0" baseline="0" noProof="0" dirty="0">
                <a:ln>
                  <a:noFill/>
                </a:ln>
                <a:solidFill>
                  <a:srgbClr val="53565A"/>
                </a:solidFill>
                <a:effectLst/>
                <a:uLnTx/>
                <a:uFillTx/>
                <a:latin typeface="Verdana"/>
                <a:ea typeface="+mn-ea"/>
                <a:cs typeface="Calibri" pitchFamily="34" charset="0"/>
              </a:rPr>
              <a:t> ataques se incrementa exponencialmente</a:t>
            </a:r>
            <a:r>
              <a:rPr kumimoji="0" lang="es-AR" sz="1600" b="0" i="0" u="none" strike="noStrike" kern="1200" cap="none" spc="0" normalizeH="0" baseline="0" noProof="0" dirty="0" smtClean="0">
                <a:ln>
                  <a:noFill/>
                </a:ln>
                <a:solidFill>
                  <a:srgbClr val="53565A"/>
                </a:solidFill>
                <a:effectLst/>
                <a:uLnTx/>
                <a:uFillTx/>
                <a:latin typeface="Verdana"/>
                <a:ea typeface="+mn-ea"/>
                <a:cs typeface="Calibri"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600" b="0" i="0" u="none" strike="noStrike" kern="1200" cap="none" spc="0" normalizeH="0" baseline="0" noProof="0" dirty="0" smtClean="0">
                <a:ln>
                  <a:noFill/>
                </a:ln>
                <a:solidFill>
                  <a:srgbClr val="53565A"/>
                </a:solidFill>
                <a:effectLst/>
                <a:uLnTx/>
                <a:uFillTx/>
                <a:latin typeface="Verdana"/>
                <a:ea typeface="+mn-ea"/>
                <a:cs typeface="Calibri" pitchFamily="34" charset="0"/>
              </a:rPr>
              <a:t>Se </a:t>
            </a:r>
            <a:r>
              <a:rPr kumimoji="0" lang="es-AR" sz="1600" b="0" i="0" u="none" strike="noStrike" kern="1200" cap="none" spc="0" normalizeH="0" baseline="0" noProof="0" dirty="0">
                <a:ln>
                  <a:noFill/>
                </a:ln>
                <a:solidFill>
                  <a:srgbClr val="53565A"/>
                </a:solidFill>
                <a:effectLst/>
                <a:uLnTx/>
                <a:uFillTx/>
                <a:latin typeface="Verdana"/>
                <a:ea typeface="+mn-ea"/>
                <a:cs typeface="Calibri" pitchFamily="34" charset="0"/>
              </a:rPr>
              <a:t>puede reducir significativamente el daño identificando </a:t>
            </a:r>
            <a:r>
              <a:rPr kumimoji="0" lang="es-AR" sz="1600" b="0" i="0" u="none" strike="noStrike" kern="1200" cap="none" spc="0" normalizeH="0" baseline="0" noProof="0" dirty="0" smtClean="0">
                <a:ln>
                  <a:noFill/>
                </a:ln>
                <a:solidFill>
                  <a:srgbClr val="53565A"/>
                </a:solidFill>
                <a:effectLst/>
                <a:uLnTx/>
                <a:uFillTx/>
                <a:latin typeface="Verdana"/>
                <a:ea typeface="+mn-ea"/>
                <a:cs typeface="Calibri" pitchFamily="34" charset="0"/>
              </a:rPr>
              <a:t>rápidamente. </a:t>
            </a:r>
          </a:p>
        </p:txBody>
      </p:sp>
      <p:grpSp>
        <p:nvGrpSpPr>
          <p:cNvPr id="9" name="Group 8"/>
          <p:cNvGrpSpPr/>
          <p:nvPr/>
        </p:nvGrpSpPr>
        <p:grpSpPr>
          <a:xfrm>
            <a:off x="3104424" y="2284343"/>
            <a:ext cx="720000" cy="720000"/>
            <a:chOff x="3152550" y="2284343"/>
            <a:chExt cx="720000" cy="720000"/>
          </a:xfrm>
        </p:grpSpPr>
        <p:sp>
          <p:nvSpPr>
            <p:cNvPr id="72" name="Oval 71"/>
            <p:cNvSpPr/>
            <p:nvPr/>
          </p:nvSpPr>
          <p:spPr bwMode="gray">
            <a:xfrm>
              <a:off x="3152550" y="2284343"/>
              <a:ext cx="720000" cy="720000"/>
            </a:xfrm>
            <a:prstGeom prst="ellipse">
              <a:avLst/>
            </a:prstGeom>
            <a:solidFill>
              <a:schemeClr val="accent1">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0" name="Text Placeholder 12"/>
            <p:cNvSpPr>
              <a:spLocks/>
            </p:cNvSpPr>
            <p:nvPr>
              <p:custDataLst>
                <p:tags r:id="rId31"/>
              </p:custDataLst>
            </p:nvPr>
          </p:nvSpPr>
          <p:spPr bwMode="auto">
            <a:xfrm>
              <a:off x="3201440" y="2559705"/>
              <a:ext cx="622220"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82%</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sp>
        <p:nvSpPr>
          <p:cNvPr id="121" name="Text Placeholder 12"/>
          <p:cNvSpPr>
            <a:spLocks/>
          </p:cNvSpPr>
          <p:nvPr>
            <p:custDataLst>
              <p:tags r:id="rId8"/>
            </p:custDataLst>
          </p:nvPr>
        </p:nvSpPr>
        <p:spPr bwMode="auto">
          <a:xfrm>
            <a:off x="339047" y="2560887"/>
            <a:ext cx="160836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Ataque inicial</a:t>
            </a:r>
          </a:p>
        </p:txBody>
      </p:sp>
      <p:grpSp>
        <p:nvGrpSpPr>
          <p:cNvPr id="10" name="Group 9"/>
          <p:cNvGrpSpPr/>
          <p:nvPr/>
        </p:nvGrpSpPr>
        <p:grpSpPr>
          <a:xfrm>
            <a:off x="4266556" y="2545220"/>
            <a:ext cx="329674" cy="216000"/>
            <a:chOff x="4266556" y="2565212"/>
            <a:chExt cx="329674" cy="216000"/>
          </a:xfrm>
        </p:grpSpPr>
        <p:sp>
          <p:nvSpPr>
            <p:cNvPr id="77" name="Oval 76"/>
            <p:cNvSpPr/>
            <p:nvPr/>
          </p:nvSpPr>
          <p:spPr bwMode="gray">
            <a:xfrm>
              <a:off x="4323393" y="2565212"/>
              <a:ext cx="216000" cy="216000"/>
            </a:xfrm>
            <a:prstGeom prst="ellipse">
              <a:avLst/>
            </a:prstGeom>
            <a:solidFill>
              <a:schemeClr val="accent1">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34" name="Text Placeholder 12"/>
            <p:cNvSpPr>
              <a:spLocks/>
            </p:cNvSpPr>
            <p:nvPr>
              <p:custDataLst>
                <p:tags r:id="rId30"/>
              </p:custDataLst>
            </p:nvPr>
          </p:nvSpPr>
          <p:spPr bwMode="auto">
            <a:xfrm>
              <a:off x="4266556" y="2588281"/>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rPr>
                <a:t>6</a:t>
              </a: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11" name="Group 10"/>
          <p:cNvGrpSpPr/>
          <p:nvPr/>
        </p:nvGrpSpPr>
        <p:grpSpPr>
          <a:xfrm>
            <a:off x="5244701" y="2568289"/>
            <a:ext cx="329674" cy="169863"/>
            <a:chOff x="5277208" y="2619665"/>
            <a:chExt cx="329674" cy="169863"/>
          </a:xfrm>
        </p:grpSpPr>
        <p:sp>
          <p:nvSpPr>
            <p:cNvPr id="79" name="Oval 78"/>
            <p:cNvSpPr/>
            <p:nvPr/>
          </p:nvSpPr>
          <p:spPr bwMode="gray">
            <a:xfrm>
              <a:off x="5370045" y="2632596"/>
              <a:ext cx="144000" cy="144000"/>
            </a:xfrm>
            <a:prstGeom prst="ellipse">
              <a:avLst/>
            </a:prstGeom>
            <a:solidFill>
              <a:schemeClr val="accent1">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35" name="Text Placeholder 12"/>
            <p:cNvSpPr>
              <a:spLocks/>
            </p:cNvSpPr>
            <p:nvPr>
              <p:custDataLst>
                <p:tags r:id="rId29"/>
              </p:custDataLst>
            </p:nvPr>
          </p:nvSpPr>
          <p:spPr bwMode="auto">
            <a:xfrm>
              <a:off x="5277208" y="2619665"/>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&lt;1%</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sp>
        <p:nvSpPr>
          <p:cNvPr id="147" name="Text Placeholder 12"/>
          <p:cNvSpPr>
            <a:spLocks/>
          </p:cNvSpPr>
          <p:nvPr>
            <p:custDataLst>
              <p:tags r:id="rId9"/>
            </p:custDataLst>
          </p:nvPr>
        </p:nvSpPr>
        <p:spPr bwMode="auto">
          <a:xfrm>
            <a:off x="8132263" y="2568289"/>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0%</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nvGrpSpPr>
          <p:cNvPr id="6" name="Group 5"/>
          <p:cNvGrpSpPr/>
          <p:nvPr/>
        </p:nvGrpSpPr>
        <p:grpSpPr>
          <a:xfrm>
            <a:off x="2359212" y="2527220"/>
            <a:ext cx="329674" cy="252000"/>
            <a:chOff x="2380583" y="2516912"/>
            <a:chExt cx="329674" cy="252000"/>
          </a:xfrm>
        </p:grpSpPr>
        <p:sp>
          <p:nvSpPr>
            <p:cNvPr id="5" name="Oval 4"/>
            <p:cNvSpPr/>
            <p:nvPr/>
          </p:nvSpPr>
          <p:spPr bwMode="gray">
            <a:xfrm>
              <a:off x="2419420" y="2516912"/>
              <a:ext cx="252000" cy="252000"/>
            </a:xfrm>
            <a:prstGeom prst="ellipse">
              <a:avLst/>
            </a:prstGeom>
            <a:solidFill>
              <a:schemeClr val="accent1">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9" name="Text Placeholder 12"/>
            <p:cNvSpPr>
              <a:spLocks/>
            </p:cNvSpPr>
            <p:nvPr>
              <p:custDataLst>
                <p:tags r:id="rId28"/>
              </p:custDataLst>
            </p:nvPr>
          </p:nvSpPr>
          <p:spPr bwMode="auto">
            <a:xfrm>
              <a:off x="2380583" y="2557981"/>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11%</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81" name="Group 80"/>
          <p:cNvGrpSpPr/>
          <p:nvPr/>
        </p:nvGrpSpPr>
        <p:grpSpPr>
          <a:xfrm>
            <a:off x="6179964" y="2568289"/>
            <a:ext cx="329674" cy="169863"/>
            <a:chOff x="5277208" y="2619665"/>
            <a:chExt cx="329674" cy="169863"/>
          </a:xfrm>
        </p:grpSpPr>
        <p:sp>
          <p:nvSpPr>
            <p:cNvPr id="82" name="Oval 81"/>
            <p:cNvSpPr/>
            <p:nvPr/>
          </p:nvSpPr>
          <p:spPr bwMode="gray">
            <a:xfrm>
              <a:off x="5370045" y="2632596"/>
              <a:ext cx="144000" cy="144000"/>
            </a:xfrm>
            <a:prstGeom prst="ellipse">
              <a:avLst/>
            </a:prstGeom>
            <a:solidFill>
              <a:schemeClr val="accent1">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83" name="Text Placeholder 12"/>
            <p:cNvSpPr>
              <a:spLocks/>
            </p:cNvSpPr>
            <p:nvPr>
              <p:custDataLst>
                <p:tags r:id="rId27"/>
              </p:custDataLst>
            </p:nvPr>
          </p:nvSpPr>
          <p:spPr bwMode="auto">
            <a:xfrm>
              <a:off x="5277208" y="2619665"/>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&lt;1%</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84" name="Group 83"/>
          <p:cNvGrpSpPr/>
          <p:nvPr/>
        </p:nvGrpSpPr>
        <p:grpSpPr>
          <a:xfrm>
            <a:off x="7172231" y="2568289"/>
            <a:ext cx="329674" cy="169863"/>
            <a:chOff x="5277208" y="2619665"/>
            <a:chExt cx="329674" cy="169863"/>
          </a:xfrm>
        </p:grpSpPr>
        <p:sp>
          <p:nvSpPr>
            <p:cNvPr id="85" name="Oval 84"/>
            <p:cNvSpPr/>
            <p:nvPr/>
          </p:nvSpPr>
          <p:spPr bwMode="gray">
            <a:xfrm>
              <a:off x="5370045" y="2632596"/>
              <a:ext cx="144000" cy="144000"/>
            </a:xfrm>
            <a:prstGeom prst="ellipse">
              <a:avLst/>
            </a:prstGeom>
            <a:solidFill>
              <a:schemeClr val="accent1">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86" name="Text Placeholder 12"/>
            <p:cNvSpPr>
              <a:spLocks/>
            </p:cNvSpPr>
            <p:nvPr>
              <p:custDataLst>
                <p:tags r:id="rId26"/>
              </p:custDataLst>
            </p:nvPr>
          </p:nvSpPr>
          <p:spPr bwMode="auto">
            <a:xfrm>
              <a:off x="5277208" y="2619665"/>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&lt;1%</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sp>
        <p:nvSpPr>
          <p:cNvPr id="122" name="Text Placeholder 12"/>
          <p:cNvSpPr>
            <a:spLocks/>
          </p:cNvSpPr>
          <p:nvPr>
            <p:custDataLst>
              <p:tags r:id="rId10"/>
            </p:custDataLst>
          </p:nvPr>
        </p:nvSpPr>
        <p:spPr bwMode="auto">
          <a:xfrm>
            <a:off x="342477" y="3440992"/>
            <a:ext cx="16083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Robo de información </a:t>
            </a:r>
            <a:endParaRPr kumimoji="0" lang="es-AR" sz="1200" b="1"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grpSp>
        <p:nvGrpSpPr>
          <p:cNvPr id="7" name="Group 6"/>
          <p:cNvGrpSpPr/>
          <p:nvPr/>
        </p:nvGrpSpPr>
        <p:grpSpPr>
          <a:xfrm>
            <a:off x="2358412" y="3535658"/>
            <a:ext cx="331274" cy="180000"/>
            <a:chOff x="2384369" y="3373412"/>
            <a:chExt cx="331274" cy="180000"/>
          </a:xfrm>
        </p:grpSpPr>
        <p:sp>
          <p:nvSpPr>
            <p:cNvPr id="71" name="Oval 70"/>
            <p:cNvSpPr/>
            <p:nvPr/>
          </p:nvSpPr>
          <p:spPr bwMode="gray">
            <a:xfrm>
              <a:off x="2460006" y="3373412"/>
              <a:ext cx="180000" cy="180000"/>
            </a:xfrm>
            <a:prstGeom prst="ellipse">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0" name="Text Placeholder 12"/>
            <p:cNvSpPr>
              <a:spLocks/>
            </p:cNvSpPr>
            <p:nvPr>
              <p:custDataLst>
                <p:tags r:id="rId25"/>
              </p:custDataLst>
            </p:nvPr>
          </p:nvSpPr>
          <p:spPr bwMode="auto">
            <a:xfrm>
              <a:off x="2384369" y="3378481"/>
              <a:ext cx="3312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rPr>
                <a:t>7</a:t>
              </a: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13" name="Group 12"/>
          <p:cNvGrpSpPr/>
          <p:nvPr/>
        </p:nvGrpSpPr>
        <p:grpSpPr>
          <a:xfrm>
            <a:off x="4266556" y="3535658"/>
            <a:ext cx="329674" cy="180000"/>
            <a:chOff x="4266556" y="3411468"/>
            <a:chExt cx="329674" cy="180000"/>
          </a:xfrm>
        </p:grpSpPr>
        <p:sp>
          <p:nvSpPr>
            <p:cNvPr id="95" name="Oval 94"/>
            <p:cNvSpPr/>
            <p:nvPr/>
          </p:nvSpPr>
          <p:spPr bwMode="gray">
            <a:xfrm>
              <a:off x="4341393" y="3411468"/>
              <a:ext cx="180000" cy="180000"/>
            </a:xfrm>
            <a:prstGeom prst="ellipse">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5" name="Text Placeholder 12"/>
            <p:cNvSpPr>
              <a:spLocks/>
            </p:cNvSpPr>
            <p:nvPr>
              <p:custDataLst>
                <p:tags r:id="rId24"/>
              </p:custDataLst>
            </p:nvPr>
          </p:nvSpPr>
          <p:spPr bwMode="auto">
            <a:xfrm>
              <a:off x="4266556" y="3416537"/>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rPr>
                <a:t>3</a:t>
              </a: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sp>
        <p:nvSpPr>
          <p:cNvPr id="152" name="Text Placeholder 12"/>
          <p:cNvSpPr>
            <a:spLocks/>
          </p:cNvSpPr>
          <p:nvPr>
            <p:custDataLst>
              <p:tags r:id="rId11"/>
            </p:custDataLst>
          </p:nvPr>
        </p:nvSpPr>
        <p:spPr bwMode="auto">
          <a:xfrm>
            <a:off x="8132263" y="3540727"/>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0%</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nvGrpSpPr>
          <p:cNvPr id="14" name="Group 13"/>
          <p:cNvGrpSpPr/>
          <p:nvPr/>
        </p:nvGrpSpPr>
        <p:grpSpPr>
          <a:xfrm>
            <a:off x="3247197" y="3445658"/>
            <a:ext cx="434455" cy="360000"/>
            <a:chOff x="3257918" y="3419539"/>
            <a:chExt cx="434455" cy="360000"/>
          </a:xfrm>
        </p:grpSpPr>
        <p:sp>
          <p:nvSpPr>
            <p:cNvPr id="99" name="Oval 98"/>
            <p:cNvSpPr/>
            <p:nvPr/>
          </p:nvSpPr>
          <p:spPr bwMode="gray">
            <a:xfrm>
              <a:off x="3295145" y="3419539"/>
              <a:ext cx="360000" cy="360000"/>
            </a:xfrm>
            <a:prstGeom prst="ellipse">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1" name="Text Placeholder 12"/>
            <p:cNvSpPr>
              <a:spLocks/>
            </p:cNvSpPr>
            <p:nvPr>
              <p:custDataLst>
                <p:tags r:id="rId23"/>
              </p:custDataLst>
            </p:nvPr>
          </p:nvSpPr>
          <p:spPr bwMode="auto">
            <a:xfrm>
              <a:off x="3257918" y="3514754"/>
              <a:ext cx="434455" cy="169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21%</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18" name="Group 17"/>
          <p:cNvGrpSpPr/>
          <p:nvPr/>
        </p:nvGrpSpPr>
        <p:grpSpPr>
          <a:xfrm>
            <a:off x="5103538" y="3319658"/>
            <a:ext cx="612000" cy="612000"/>
            <a:chOff x="5115570" y="3173155"/>
            <a:chExt cx="612000" cy="612000"/>
          </a:xfrm>
        </p:grpSpPr>
        <p:sp>
          <p:nvSpPr>
            <p:cNvPr id="162" name="Oval 161"/>
            <p:cNvSpPr/>
            <p:nvPr/>
          </p:nvSpPr>
          <p:spPr bwMode="gray">
            <a:xfrm>
              <a:off x="5115570" y="3173155"/>
              <a:ext cx="612000" cy="612000"/>
            </a:xfrm>
            <a:prstGeom prst="ellipse">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2" name="Text Placeholder 12"/>
            <p:cNvSpPr>
              <a:spLocks/>
            </p:cNvSpPr>
            <p:nvPr>
              <p:custDataLst>
                <p:tags r:id="rId22"/>
              </p:custDataLst>
            </p:nvPr>
          </p:nvSpPr>
          <p:spPr bwMode="auto">
            <a:xfrm>
              <a:off x="5256733" y="3394224"/>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68%</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12" name="Group 11"/>
          <p:cNvGrpSpPr/>
          <p:nvPr/>
        </p:nvGrpSpPr>
        <p:grpSpPr>
          <a:xfrm>
            <a:off x="7172231" y="3540727"/>
            <a:ext cx="329674" cy="169863"/>
            <a:chOff x="7171992" y="3400424"/>
            <a:chExt cx="329674" cy="169863"/>
          </a:xfrm>
        </p:grpSpPr>
        <p:sp>
          <p:nvSpPr>
            <p:cNvPr id="88" name="Oval 87"/>
            <p:cNvSpPr/>
            <p:nvPr/>
          </p:nvSpPr>
          <p:spPr bwMode="gray">
            <a:xfrm>
              <a:off x="7264829" y="3413355"/>
              <a:ext cx="144000" cy="144000"/>
            </a:xfrm>
            <a:prstGeom prst="ellipse">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89" name="Text Placeholder 12"/>
            <p:cNvSpPr>
              <a:spLocks/>
            </p:cNvSpPr>
            <p:nvPr>
              <p:custDataLst>
                <p:tags r:id="rId21"/>
              </p:custDataLst>
            </p:nvPr>
          </p:nvSpPr>
          <p:spPr bwMode="auto">
            <a:xfrm>
              <a:off x="7171992" y="3400424"/>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&lt;1%</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91" name="Group 90"/>
          <p:cNvGrpSpPr/>
          <p:nvPr/>
        </p:nvGrpSpPr>
        <p:grpSpPr>
          <a:xfrm>
            <a:off x="6179964" y="3540727"/>
            <a:ext cx="329674" cy="169863"/>
            <a:chOff x="7171992" y="3400424"/>
            <a:chExt cx="329674" cy="169863"/>
          </a:xfrm>
        </p:grpSpPr>
        <p:sp>
          <p:nvSpPr>
            <p:cNvPr id="92" name="Oval 91"/>
            <p:cNvSpPr/>
            <p:nvPr/>
          </p:nvSpPr>
          <p:spPr bwMode="gray">
            <a:xfrm>
              <a:off x="7264829" y="3413355"/>
              <a:ext cx="144000" cy="144000"/>
            </a:xfrm>
            <a:prstGeom prst="ellipse">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3" name="Text Placeholder 12"/>
            <p:cNvSpPr>
              <a:spLocks/>
            </p:cNvSpPr>
            <p:nvPr>
              <p:custDataLst>
                <p:tags r:id="rId20"/>
              </p:custDataLst>
            </p:nvPr>
          </p:nvSpPr>
          <p:spPr bwMode="auto">
            <a:xfrm>
              <a:off x="7171992" y="3400424"/>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&lt;1%</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sp>
        <p:nvSpPr>
          <p:cNvPr id="123" name="Text Placeholder 12"/>
          <p:cNvSpPr>
            <a:spLocks/>
          </p:cNvSpPr>
          <p:nvPr>
            <p:custDataLst>
              <p:tags r:id="rId12"/>
            </p:custDataLst>
          </p:nvPr>
        </p:nvSpPr>
        <p:spPr bwMode="auto">
          <a:xfrm>
            <a:off x="336075" y="4439255"/>
            <a:ext cx="160836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r" defTabSz="1019175" rtl="0" eaLnBrk="1" fontAlgn="auto" latinLnBrk="0" hangingPunct="1">
              <a:lnSpc>
                <a:spcPct val="100000"/>
              </a:lnSpc>
              <a:spcBef>
                <a:spcPts val="0"/>
              </a:spcBef>
              <a:spcAft>
                <a:spcPts val="300"/>
              </a:spcAft>
              <a:buClrTx/>
              <a:buSzTx/>
              <a:buFontTx/>
              <a:buNone/>
              <a:tabLst/>
              <a:defRPr/>
            </a:pPr>
            <a:r>
              <a:rPr kumimoji="0" lang="es-AR" sz="1200" b="1" i="0" u="none" strike="noStrike" kern="1200" cap="none" spc="0" normalizeH="0" baseline="0" noProof="0" dirty="0" smtClean="0">
                <a:ln>
                  <a:noFill/>
                </a:ln>
                <a:solidFill>
                  <a:srgbClr val="53565A"/>
                </a:solidFill>
                <a:effectLst/>
                <a:uLnTx/>
                <a:uFillTx/>
                <a:latin typeface="Verdana"/>
                <a:ea typeface="+mn-ea"/>
                <a:cs typeface="Calibri" pitchFamily="34" charset="0"/>
              </a:rPr>
              <a:t>Respuesta</a:t>
            </a:r>
            <a:endParaRPr kumimoji="0" lang="es-AR" sz="1200" b="1" i="0" u="none" strike="noStrike" kern="1200" cap="none" spc="0" normalizeH="0" baseline="0" noProof="0" dirty="0">
              <a:ln>
                <a:noFill/>
              </a:ln>
              <a:solidFill>
                <a:srgbClr val="53565A"/>
              </a:solidFill>
              <a:effectLst/>
              <a:uLnTx/>
              <a:uFillTx/>
              <a:latin typeface="Verdana"/>
              <a:ea typeface="+mn-ea"/>
              <a:cs typeface="Calibri" pitchFamily="34" charset="0"/>
            </a:endParaRPr>
          </a:p>
        </p:txBody>
      </p:sp>
      <p:sp>
        <p:nvSpPr>
          <p:cNvPr id="149" name="Text Placeholder 12"/>
          <p:cNvSpPr>
            <a:spLocks/>
          </p:cNvSpPr>
          <p:nvPr>
            <p:custDataLst>
              <p:tags r:id="rId13"/>
            </p:custDataLst>
          </p:nvPr>
        </p:nvSpPr>
        <p:spPr bwMode="auto">
          <a:xfrm>
            <a:off x="3246142" y="4446803"/>
            <a:ext cx="436565" cy="169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0%</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sp>
        <p:nvSpPr>
          <p:cNvPr id="150" name="Text Placeholder 12"/>
          <p:cNvSpPr>
            <a:spLocks/>
          </p:cNvSpPr>
          <p:nvPr>
            <p:custDataLst>
              <p:tags r:id="rId14"/>
            </p:custDataLst>
          </p:nvPr>
        </p:nvSpPr>
        <p:spPr bwMode="auto">
          <a:xfrm>
            <a:off x="2358412" y="4446657"/>
            <a:ext cx="3312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0%</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nvGrpSpPr>
          <p:cNvPr id="16" name="Group 15"/>
          <p:cNvGrpSpPr/>
          <p:nvPr/>
        </p:nvGrpSpPr>
        <p:grpSpPr>
          <a:xfrm>
            <a:off x="5244701" y="4441588"/>
            <a:ext cx="329674" cy="180000"/>
            <a:chOff x="5243491" y="4236408"/>
            <a:chExt cx="329674" cy="180000"/>
          </a:xfrm>
        </p:grpSpPr>
        <p:sp>
          <p:nvSpPr>
            <p:cNvPr id="103" name="Oval 102"/>
            <p:cNvSpPr/>
            <p:nvPr/>
          </p:nvSpPr>
          <p:spPr bwMode="gray">
            <a:xfrm>
              <a:off x="5318328" y="4236408"/>
              <a:ext cx="180000" cy="180000"/>
            </a:xfrm>
            <a:prstGeom prst="ellipse">
              <a:avLst/>
            </a:prstGeom>
            <a:solidFill>
              <a:schemeClr val="accent6">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3" name="Text Placeholder 12"/>
            <p:cNvSpPr>
              <a:spLocks/>
            </p:cNvSpPr>
            <p:nvPr>
              <p:custDataLst>
                <p:tags r:id="rId19"/>
              </p:custDataLst>
            </p:nvPr>
          </p:nvSpPr>
          <p:spPr bwMode="auto">
            <a:xfrm>
              <a:off x="5243491" y="4241477"/>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rPr>
                <a:t>5</a:t>
              </a: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17" name="Group 16"/>
          <p:cNvGrpSpPr/>
          <p:nvPr/>
        </p:nvGrpSpPr>
        <p:grpSpPr>
          <a:xfrm>
            <a:off x="6164801" y="4351588"/>
            <a:ext cx="360000" cy="360000"/>
            <a:chOff x="6210792" y="4159827"/>
            <a:chExt cx="360000" cy="360000"/>
          </a:xfrm>
        </p:grpSpPr>
        <p:sp>
          <p:nvSpPr>
            <p:cNvPr id="100" name="Oval 99"/>
            <p:cNvSpPr/>
            <p:nvPr/>
          </p:nvSpPr>
          <p:spPr bwMode="gray">
            <a:xfrm>
              <a:off x="6210792" y="4159827"/>
              <a:ext cx="360000" cy="360000"/>
            </a:xfrm>
            <a:prstGeom prst="ellipse">
              <a:avLst/>
            </a:prstGeom>
            <a:solidFill>
              <a:schemeClr val="accent6">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4" name="Text Placeholder 12"/>
            <p:cNvSpPr>
              <a:spLocks/>
            </p:cNvSpPr>
            <p:nvPr>
              <p:custDataLst>
                <p:tags r:id="rId18"/>
              </p:custDataLst>
            </p:nvPr>
          </p:nvSpPr>
          <p:spPr bwMode="auto">
            <a:xfrm>
              <a:off x="6225955" y="4254896"/>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21%</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19" name="Group 18"/>
          <p:cNvGrpSpPr/>
          <p:nvPr/>
        </p:nvGrpSpPr>
        <p:grpSpPr>
          <a:xfrm>
            <a:off x="7085068" y="4279588"/>
            <a:ext cx="504000" cy="504000"/>
            <a:chOff x="7109132" y="4110217"/>
            <a:chExt cx="504000" cy="504000"/>
          </a:xfrm>
        </p:grpSpPr>
        <p:sp>
          <p:nvSpPr>
            <p:cNvPr id="163" name="Oval 162"/>
            <p:cNvSpPr/>
            <p:nvPr/>
          </p:nvSpPr>
          <p:spPr bwMode="gray">
            <a:xfrm>
              <a:off x="7109132" y="4110217"/>
              <a:ext cx="504000" cy="504000"/>
            </a:xfrm>
            <a:prstGeom prst="ellipse">
              <a:avLst/>
            </a:prstGeom>
            <a:solidFill>
              <a:schemeClr val="accent6">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5" name="Text Placeholder 12"/>
            <p:cNvSpPr>
              <a:spLocks/>
            </p:cNvSpPr>
            <p:nvPr>
              <p:custDataLst>
                <p:tags r:id="rId17"/>
              </p:custDataLst>
            </p:nvPr>
          </p:nvSpPr>
          <p:spPr bwMode="auto">
            <a:xfrm>
              <a:off x="7196295" y="4277286"/>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49%</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15" name="Group 14"/>
          <p:cNvGrpSpPr/>
          <p:nvPr/>
        </p:nvGrpSpPr>
        <p:grpSpPr>
          <a:xfrm>
            <a:off x="4266556" y="4441588"/>
            <a:ext cx="329674" cy="180000"/>
            <a:chOff x="4266556" y="4282375"/>
            <a:chExt cx="329674" cy="180000"/>
          </a:xfrm>
        </p:grpSpPr>
        <p:sp>
          <p:nvSpPr>
            <p:cNvPr id="97" name="Oval 96"/>
            <p:cNvSpPr/>
            <p:nvPr/>
          </p:nvSpPr>
          <p:spPr bwMode="gray">
            <a:xfrm>
              <a:off x="4341393" y="4282375"/>
              <a:ext cx="180000" cy="180000"/>
            </a:xfrm>
            <a:prstGeom prst="ellipse">
              <a:avLst/>
            </a:prstGeom>
            <a:solidFill>
              <a:schemeClr val="accent6">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8" name="Text Placeholder 12"/>
            <p:cNvSpPr>
              <a:spLocks/>
            </p:cNvSpPr>
            <p:nvPr>
              <p:custDataLst>
                <p:tags r:id="rId16"/>
              </p:custDataLst>
            </p:nvPr>
          </p:nvSpPr>
          <p:spPr bwMode="auto">
            <a:xfrm>
              <a:off x="4266556" y="4287444"/>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rPr>
                <a:t>5</a:t>
              </a: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grpSp>
        <p:nvGrpSpPr>
          <p:cNvPr id="158" name="Group 157"/>
          <p:cNvGrpSpPr/>
          <p:nvPr/>
        </p:nvGrpSpPr>
        <p:grpSpPr>
          <a:xfrm>
            <a:off x="8117100" y="4351588"/>
            <a:ext cx="360000" cy="360000"/>
            <a:chOff x="6210792" y="4159827"/>
            <a:chExt cx="360000" cy="360000"/>
          </a:xfrm>
        </p:grpSpPr>
        <p:sp>
          <p:nvSpPr>
            <p:cNvPr id="160" name="Oval 159"/>
            <p:cNvSpPr/>
            <p:nvPr/>
          </p:nvSpPr>
          <p:spPr bwMode="gray">
            <a:xfrm>
              <a:off x="6210792" y="4159827"/>
              <a:ext cx="360000" cy="360000"/>
            </a:xfrm>
            <a:prstGeom prst="ellipse">
              <a:avLst/>
            </a:prstGeom>
            <a:solidFill>
              <a:schemeClr val="accent6">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1" name="Text Placeholder 12"/>
            <p:cNvSpPr>
              <a:spLocks/>
            </p:cNvSpPr>
            <p:nvPr>
              <p:custDataLst>
                <p:tags r:id="rId15"/>
              </p:custDataLst>
            </p:nvPr>
          </p:nvSpPr>
          <p:spPr bwMode="auto">
            <a:xfrm>
              <a:off x="6225955" y="4254896"/>
              <a:ext cx="329674"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ctr" defTabSz="1019175"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Calibri" pitchFamily="34" charset="0"/>
                  <a:ea typeface="+mn-ea"/>
                  <a:cs typeface="Calibri" pitchFamily="34" charset="0"/>
                </a:rPr>
                <a:t>21%</a:t>
              </a:r>
              <a:endParaRPr kumimoji="0" lang="es-AR" sz="1100" b="0" i="0" u="none" strike="noStrike" kern="1200" cap="none" spc="0" normalizeH="0" baseline="0" noProof="0" dirty="0">
                <a:ln>
                  <a:noFill/>
                </a:ln>
                <a:solidFill>
                  <a:srgbClr val="53565A"/>
                </a:solidFill>
                <a:effectLst/>
                <a:uLnTx/>
                <a:uFillTx/>
                <a:latin typeface="Calibri" pitchFamily="34" charset="0"/>
                <a:ea typeface="+mn-ea"/>
                <a:cs typeface="Calibri" pitchFamily="34" charset="0"/>
              </a:endParaRPr>
            </a:p>
          </p:txBody>
        </p:sp>
      </p:grpSp>
    </p:spTree>
    <p:extLst>
      <p:ext uri="{BB962C8B-B14F-4D97-AF65-F5344CB8AC3E}">
        <p14:creationId xmlns:p14="http://schemas.microsoft.com/office/powerpoint/2010/main" xmlns="" val="3569006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a:t>Protección básica versus gestión de amenazas</a:t>
            </a:r>
          </a:p>
        </p:txBody>
      </p:sp>
      <p:sp>
        <p:nvSpPr>
          <p:cNvPr id="3" name="Title 2"/>
          <p:cNvSpPr>
            <a:spLocks noGrp="1"/>
          </p:cNvSpPr>
          <p:nvPr>
            <p:ph type="title"/>
          </p:nvPr>
        </p:nvSpPr>
        <p:spPr/>
        <p:txBody>
          <a:bodyPr/>
          <a:lstStyle/>
          <a:p>
            <a:r>
              <a:rPr lang="es-AR" dirty="0" smtClean="0"/>
              <a:t>Gestión de una Crisis CYBER</a:t>
            </a:r>
            <a:endParaRPr lang="es-AR" dirty="0"/>
          </a:p>
        </p:txBody>
      </p:sp>
      <p:sp>
        <p:nvSpPr>
          <p:cNvPr id="352" name="Rectangle 351"/>
          <p:cNvSpPr/>
          <p:nvPr/>
        </p:nvSpPr>
        <p:spPr>
          <a:xfrm>
            <a:off x="3505200" y="2921000"/>
            <a:ext cx="2124075" cy="935038"/>
          </a:xfrm>
          <a:prstGeom prst="rect">
            <a:avLst/>
          </a:prstGeom>
          <a:solidFill>
            <a:schemeClr val="bg1"/>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0" cap="none" spc="0" normalizeH="0" baseline="0" noProof="0" dirty="0" smtClean="0">
                <a:ln>
                  <a:noFill/>
                </a:ln>
                <a:solidFill>
                  <a:srgbClr val="53565A"/>
                </a:solidFill>
                <a:effectLst/>
                <a:uLnTx/>
                <a:uFillTx/>
                <a:latin typeface="Arial"/>
                <a:ea typeface="+mn-ea"/>
                <a:cs typeface="Calibri" pitchFamily="34" charset="0"/>
              </a:rPr>
              <a:t>La diferencia está en reaccionar en </a:t>
            </a:r>
            <a:r>
              <a:rPr kumimoji="0" lang="es-AR" sz="1600" b="1" i="0" u="none" strike="noStrike" kern="0" cap="none" spc="0" normalizeH="0" baseline="0" noProof="0" dirty="0" smtClean="0">
                <a:ln>
                  <a:noFill/>
                </a:ln>
                <a:solidFill>
                  <a:srgbClr val="0097A9"/>
                </a:solidFill>
                <a:effectLst/>
                <a:uLnTx/>
                <a:uFillTx/>
                <a:latin typeface="Arial"/>
                <a:ea typeface="+mn-ea"/>
                <a:cs typeface="Calibri" pitchFamily="34" charset="0"/>
              </a:rPr>
              <a:t>minutos</a:t>
            </a:r>
            <a:r>
              <a:rPr kumimoji="0" lang="es-AR" sz="1600" b="0" i="0" u="none" strike="noStrike" kern="0" cap="none" spc="0" normalizeH="0" baseline="0" noProof="0" dirty="0" smtClean="0">
                <a:ln>
                  <a:noFill/>
                </a:ln>
                <a:solidFill>
                  <a:srgbClr val="53565A"/>
                </a:solidFill>
                <a:effectLst/>
                <a:uLnTx/>
                <a:uFillTx/>
                <a:latin typeface="Arial"/>
                <a:ea typeface="+mn-ea"/>
                <a:cs typeface="Calibri" pitchFamily="34" charset="0"/>
              </a:rPr>
              <a:t> no en </a:t>
            </a:r>
            <a:r>
              <a:rPr kumimoji="0" lang="es-AR" sz="1600" b="1" i="0" u="none" strike="noStrike" kern="0" cap="none" spc="0" normalizeH="0" baseline="0" noProof="0" dirty="0" smtClean="0">
                <a:ln>
                  <a:noFill/>
                </a:ln>
                <a:solidFill>
                  <a:srgbClr val="3C8A2E"/>
                </a:solidFill>
                <a:effectLst/>
                <a:uLnTx/>
                <a:uFillTx/>
                <a:latin typeface="Arial"/>
                <a:ea typeface="+mn-ea"/>
                <a:cs typeface="Calibri" pitchFamily="34" charset="0"/>
              </a:rPr>
              <a:t>días</a:t>
            </a:r>
            <a:endParaRPr kumimoji="0" lang="es-AR" sz="1600" b="1" i="0" u="none" strike="noStrike" kern="0" cap="none" spc="0" normalizeH="0" baseline="0" noProof="0" dirty="0">
              <a:ln>
                <a:noFill/>
              </a:ln>
              <a:solidFill>
                <a:srgbClr val="3C8A2E"/>
              </a:solidFill>
              <a:effectLst/>
              <a:uLnTx/>
              <a:uFillTx/>
              <a:latin typeface="Arial"/>
              <a:ea typeface="+mn-ea"/>
              <a:cs typeface="Calibri" pitchFamily="34" charset="0"/>
            </a:endParaRPr>
          </a:p>
        </p:txBody>
      </p:sp>
      <p:sp>
        <p:nvSpPr>
          <p:cNvPr id="354" name="TextBox 46"/>
          <p:cNvSpPr txBox="1">
            <a:spLocks noChangeArrowheads="1"/>
          </p:cNvSpPr>
          <p:nvPr/>
        </p:nvSpPr>
        <p:spPr bwMode="auto">
          <a:xfrm>
            <a:off x="3635375" y="5459413"/>
            <a:ext cx="1868488"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El malware comienza a transmitir documentos confidenciales a través de internet</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55" name="TextBox 47"/>
          <p:cNvSpPr txBox="1">
            <a:spLocks noChangeArrowheads="1"/>
          </p:cNvSpPr>
          <p:nvPr/>
        </p:nvSpPr>
        <p:spPr bwMode="auto">
          <a:xfrm>
            <a:off x="3654425" y="6215063"/>
            <a:ext cx="1830388"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Un malware </a:t>
            </a:r>
            <a:r>
              <a:rPr kumimoji="0" lang="es-AR" sz="1100" b="0" i="0" u="none" strike="noStrike" kern="1200" cap="none" spc="0" normalizeH="0" baseline="0" noProof="0" dirty="0" err="1" smtClean="0">
                <a:ln>
                  <a:noFill/>
                </a:ln>
                <a:solidFill>
                  <a:srgbClr val="53565A"/>
                </a:solidFill>
                <a:effectLst/>
                <a:uLnTx/>
                <a:uFillTx/>
                <a:latin typeface="Arial"/>
                <a:ea typeface="+mn-ea"/>
                <a:cs typeface="Calibri" pitchFamily="34" charset="0"/>
              </a:rPr>
              <a:t>bypasea</a:t>
            </a: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 la solución antivirus de su empresa</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56" name="Arc 355"/>
          <p:cNvSpPr/>
          <p:nvPr/>
        </p:nvSpPr>
        <p:spPr>
          <a:xfrm>
            <a:off x="-315913" y="1700213"/>
            <a:ext cx="3671888" cy="5400675"/>
          </a:xfrm>
          <a:prstGeom prst="arc">
            <a:avLst>
              <a:gd name="adj1" fmla="val 16781409"/>
              <a:gd name="adj2" fmla="val 255036"/>
            </a:avLst>
          </a:prstGeom>
          <a:noFill/>
          <a:ln w="127000" cap="flat" cmpd="sng" algn="ctr">
            <a:solidFill>
              <a:schemeClr val="accent5"/>
            </a:solidFill>
            <a:prstDash val="solid"/>
            <a:headEnd type="triangle"/>
            <a:tailEnd type="none"/>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black"/>
              </a:solidFill>
              <a:effectLst/>
              <a:uLnTx/>
              <a:uFillTx/>
              <a:latin typeface="Arial"/>
              <a:ea typeface="+mn-ea"/>
              <a:cs typeface="+mn-cs"/>
            </a:endParaRPr>
          </a:p>
        </p:txBody>
      </p:sp>
      <p:cxnSp>
        <p:nvCxnSpPr>
          <p:cNvPr id="357" name="Straight Connector 356"/>
          <p:cNvCxnSpPr/>
          <p:nvPr/>
        </p:nvCxnSpPr>
        <p:spPr>
          <a:xfrm>
            <a:off x="3355975" y="4508500"/>
            <a:ext cx="0" cy="2197100"/>
          </a:xfrm>
          <a:prstGeom prst="line">
            <a:avLst/>
          </a:prstGeom>
          <a:noFill/>
          <a:ln w="127000" cap="flat" cmpd="sng" algn="ctr">
            <a:solidFill>
              <a:schemeClr val="accent5"/>
            </a:solidFill>
            <a:prstDash val="solid"/>
          </a:ln>
          <a:effectLst/>
        </p:spPr>
      </p:cxnSp>
      <p:sp>
        <p:nvSpPr>
          <p:cNvPr id="358" name="Oval 357"/>
          <p:cNvSpPr/>
          <p:nvPr/>
        </p:nvSpPr>
        <p:spPr>
          <a:xfrm>
            <a:off x="3149600" y="5518150"/>
            <a:ext cx="425450" cy="355600"/>
          </a:xfrm>
          <a:prstGeom prst="ellipse">
            <a:avLst/>
          </a:prstGeom>
          <a:solidFill>
            <a:srgbClr val="FFFFFF"/>
          </a:solidFill>
          <a:ln w="50800" cap="flat" cmpd="sng" algn="ctr">
            <a:solidFill>
              <a:schemeClr val="accent5"/>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800" b="0" i="0" u="none" strike="noStrike" kern="0" cap="none" spc="0" normalizeH="0" baseline="0" noProof="0" dirty="0">
              <a:ln>
                <a:noFill/>
              </a:ln>
              <a:solidFill>
                <a:prstClr val="white">
                  <a:lumMod val="50000"/>
                </a:prstClr>
              </a:solidFill>
              <a:effectLst/>
              <a:uLnTx/>
              <a:uFillTx/>
              <a:latin typeface="Calibri" pitchFamily="34" charset="0"/>
              <a:ea typeface="+mn-ea"/>
              <a:cs typeface="Calibri" pitchFamily="34" charset="0"/>
            </a:endParaRPr>
          </a:p>
        </p:txBody>
      </p:sp>
      <p:sp>
        <p:nvSpPr>
          <p:cNvPr id="359" name="Oval 358"/>
          <p:cNvSpPr/>
          <p:nvPr/>
        </p:nvSpPr>
        <p:spPr>
          <a:xfrm>
            <a:off x="3149600" y="6273800"/>
            <a:ext cx="425450" cy="355600"/>
          </a:xfrm>
          <a:prstGeom prst="ellipse">
            <a:avLst/>
          </a:prstGeom>
          <a:solidFill>
            <a:schemeClr val="accent5"/>
          </a:solidFill>
          <a:ln w="50800" cap="flat" cmpd="sng" algn="ctr">
            <a:solidFill>
              <a:schemeClr val="accent5"/>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60" name="Oval 359"/>
          <p:cNvSpPr/>
          <p:nvPr/>
        </p:nvSpPr>
        <p:spPr>
          <a:xfrm>
            <a:off x="2935288" y="3033713"/>
            <a:ext cx="425450" cy="355600"/>
          </a:xfrm>
          <a:prstGeom prst="ellipse">
            <a:avLst/>
          </a:prstGeom>
          <a:solidFill>
            <a:srgbClr val="FFFFFF"/>
          </a:solidFill>
          <a:ln w="50800" cap="flat" cmpd="sng" algn="ctr">
            <a:solidFill>
              <a:schemeClr val="accent5"/>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61" name="Oval 360"/>
          <p:cNvSpPr/>
          <p:nvPr/>
        </p:nvSpPr>
        <p:spPr>
          <a:xfrm>
            <a:off x="3151188" y="4725988"/>
            <a:ext cx="427037" cy="355600"/>
          </a:xfrm>
          <a:prstGeom prst="ellipse">
            <a:avLst/>
          </a:prstGeom>
          <a:solidFill>
            <a:srgbClr val="FFFFFF"/>
          </a:solidFill>
          <a:ln w="50800" cap="flat" cmpd="sng" algn="ctr">
            <a:solidFill>
              <a:schemeClr val="accent5"/>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62" name="Oval 361"/>
          <p:cNvSpPr/>
          <p:nvPr/>
        </p:nvSpPr>
        <p:spPr>
          <a:xfrm>
            <a:off x="3138488" y="3897313"/>
            <a:ext cx="425450" cy="355600"/>
          </a:xfrm>
          <a:prstGeom prst="ellipse">
            <a:avLst/>
          </a:prstGeom>
          <a:solidFill>
            <a:srgbClr val="FFFFFF"/>
          </a:solidFill>
          <a:ln w="50800" cap="flat" cmpd="sng" algn="ctr">
            <a:solidFill>
              <a:schemeClr val="accent5"/>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63" name="Oval 362"/>
          <p:cNvSpPr/>
          <p:nvPr/>
        </p:nvSpPr>
        <p:spPr>
          <a:xfrm>
            <a:off x="2447925" y="2133600"/>
            <a:ext cx="684213" cy="503238"/>
          </a:xfrm>
          <a:prstGeom prst="ellipse">
            <a:avLst/>
          </a:prstGeom>
          <a:solidFill>
            <a:schemeClr val="accent5"/>
          </a:solidFill>
          <a:ln w="50800" cap="flat" cmpd="sng" algn="ctr">
            <a:solidFill>
              <a:schemeClr val="accent5"/>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64" name="Arc 363"/>
          <p:cNvSpPr/>
          <p:nvPr/>
        </p:nvSpPr>
        <p:spPr>
          <a:xfrm flipH="1">
            <a:off x="5788025" y="1700213"/>
            <a:ext cx="3671888" cy="5400675"/>
          </a:xfrm>
          <a:prstGeom prst="arc">
            <a:avLst>
              <a:gd name="adj1" fmla="val 16781409"/>
              <a:gd name="adj2" fmla="val 255036"/>
            </a:avLst>
          </a:prstGeom>
          <a:noFill/>
          <a:ln w="127000" cap="flat" cmpd="sng" algn="ctr">
            <a:solidFill>
              <a:srgbClr val="3C8A2E"/>
            </a:solidFill>
            <a:prstDash val="solid"/>
            <a:headEnd type="triangle"/>
            <a:tailEnd type="none"/>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black"/>
              </a:solidFill>
              <a:effectLst/>
              <a:uLnTx/>
              <a:uFillTx/>
              <a:latin typeface="Arial"/>
              <a:ea typeface="+mn-ea"/>
              <a:cs typeface="+mn-cs"/>
            </a:endParaRPr>
          </a:p>
        </p:txBody>
      </p:sp>
      <p:cxnSp>
        <p:nvCxnSpPr>
          <p:cNvPr id="365" name="Straight Connector 364"/>
          <p:cNvCxnSpPr/>
          <p:nvPr/>
        </p:nvCxnSpPr>
        <p:spPr>
          <a:xfrm flipH="1">
            <a:off x="5788025" y="4508500"/>
            <a:ext cx="0" cy="2197100"/>
          </a:xfrm>
          <a:prstGeom prst="line">
            <a:avLst/>
          </a:prstGeom>
          <a:noFill/>
          <a:ln w="127000" cap="flat" cmpd="sng" algn="ctr">
            <a:solidFill>
              <a:srgbClr val="3C8A2E"/>
            </a:solidFill>
            <a:prstDash val="solid"/>
          </a:ln>
          <a:effectLst/>
        </p:spPr>
      </p:cxnSp>
      <p:sp>
        <p:nvSpPr>
          <p:cNvPr id="366" name="Oval 365"/>
          <p:cNvSpPr/>
          <p:nvPr/>
        </p:nvSpPr>
        <p:spPr>
          <a:xfrm flipH="1">
            <a:off x="5580063" y="5518150"/>
            <a:ext cx="425450" cy="355600"/>
          </a:xfrm>
          <a:prstGeom prst="ellipse">
            <a:avLst/>
          </a:prstGeom>
          <a:solidFill>
            <a:srgbClr val="FFFFFF"/>
          </a:solidFill>
          <a:ln w="50800" cap="flat" cmpd="sng" algn="ctr">
            <a:solidFill>
              <a:srgbClr val="3C8A2E"/>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67" name="Oval 366"/>
          <p:cNvSpPr/>
          <p:nvPr/>
        </p:nvSpPr>
        <p:spPr>
          <a:xfrm flipH="1">
            <a:off x="5580063" y="6273800"/>
            <a:ext cx="425450" cy="355600"/>
          </a:xfrm>
          <a:prstGeom prst="ellipse">
            <a:avLst/>
          </a:prstGeom>
          <a:solidFill>
            <a:srgbClr val="3C8A2E"/>
          </a:solidFill>
          <a:ln w="50800" cap="flat" cmpd="sng" algn="ctr">
            <a:solidFill>
              <a:srgbClr val="3C8A2E"/>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68" name="Oval 367"/>
          <p:cNvSpPr/>
          <p:nvPr/>
        </p:nvSpPr>
        <p:spPr>
          <a:xfrm flipH="1">
            <a:off x="5783263" y="3033713"/>
            <a:ext cx="425450" cy="355600"/>
          </a:xfrm>
          <a:prstGeom prst="ellipse">
            <a:avLst/>
          </a:prstGeom>
          <a:solidFill>
            <a:srgbClr val="FFFFFF"/>
          </a:solidFill>
          <a:ln w="50800" cap="flat" cmpd="sng" algn="ctr">
            <a:solidFill>
              <a:srgbClr val="3C8A2E"/>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000" b="0" i="0" u="none" strike="noStrike" kern="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69" name="Oval 368"/>
          <p:cNvSpPr/>
          <p:nvPr/>
        </p:nvSpPr>
        <p:spPr>
          <a:xfrm flipH="1">
            <a:off x="5580063" y="4725988"/>
            <a:ext cx="425450" cy="355600"/>
          </a:xfrm>
          <a:prstGeom prst="ellipse">
            <a:avLst/>
          </a:prstGeom>
          <a:solidFill>
            <a:srgbClr val="FFFFFF"/>
          </a:solidFill>
          <a:ln w="50800" cap="flat" cmpd="sng" algn="ctr">
            <a:solidFill>
              <a:srgbClr val="3C8A2E"/>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70" name="Oval 369"/>
          <p:cNvSpPr/>
          <p:nvPr/>
        </p:nvSpPr>
        <p:spPr>
          <a:xfrm flipH="1">
            <a:off x="5594350" y="3897313"/>
            <a:ext cx="425450" cy="355600"/>
          </a:xfrm>
          <a:prstGeom prst="ellipse">
            <a:avLst/>
          </a:prstGeom>
          <a:solidFill>
            <a:srgbClr val="FFFFFF"/>
          </a:solidFill>
          <a:ln w="50800" cap="flat" cmpd="sng" algn="ctr">
            <a:solidFill>
              <a:srgbClr val="3C8A2E"/>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71" name="Oval 370"/>
          <p:cNvSpPr/>
          <p:nvPr/>
        </p:nvSpPr>
        <p:spPr>
          <a:xfrm flipH="1">
            <a:off x="6048375" y="2133600"/>
            <a:ext cx="684213" cy="503238"/>
          </a:xfrm>
          <a:prstGeom prst="ellipse">
            <a:avLst/>
          </a:prstGeom>
          <a:solidFill>
            <a:srgbClr val="3C8A2E"/>
          </a:solidFill>
          <a:ln w="50800" cap="flat" cmpd="sng" algn="ctr">
            <a:solidFill>
              <a:srgbClr val="3C8A2E"/>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72" name="TextBox 64"/>
          <p:cNvSpPr txBox="1">
            <a:spLocks noChangeArrowheads="1"/>
          </p:cNvSpPr>
          <p:nvPr/>
        </p:nvSpPr>
        <p:spPr bwMode="auto">
          <a:xfrm>
            <a:off x="6097588" y="4673600"/>
            <a:ext cx="182245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El monitoreo de eventos de seguridad alerta sobre una situación anómala</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73" name="TextBox 65"/>
          <p:cNvSpPr txBox="1">
            <a:spLocks noChangeArrowheads="1"/>
          </p:cNvSpPr>
          <p:nvPr/>
        </p:nvSpPr>
        <p:spPr bwMode="auto">
          <a:xfrm>
            <a:off x="6097588" y="3860969"/>
            <a:ext cx="203835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Las máquinas afectadas son aisladas y reemplazadas. </a:t>
            </a:r>
            <a:r>
              <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rPr>
              <a:t>E</a:t>
            </a: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l incidente es contenido</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74" name="TextBox 66"/>
          <p:cNvSpPr txBox="1">
            <a:spLocks noChangeArrowheads="1"/>
          </p:cNvSpPr>
          <p:nvPr/>
        </p:nvSpPr>
        <p:spPr bwMode="auto">
          <a:xfrm>
            <a:off x="6313488" y="3005892"/>
            <a:ext cx="2290762"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El método de ataque es identificado, la evidencia recolectada y se expone ante la justicia para atrapar a los hackers</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75" name="TextBox 67"/>
          <p:cNvSpPr txBox="1">
            <a:spLocks noChangeArrowheads="1"/>
          </p:cNvSpPr>
          <p:nvPr/>
        </p:nvSpPr>
        <p:spPr bwMode="auto">
          <a:xfrm>
            <a:off x="7277100" y="1414463"/>
            <a:ext cx="14716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AR" sz="1400" b="1" i="0" u="none" strike="noStrike" kern="1200" cap="none" spc="0" normalizeH="0" baseline="0" noProof="0" dirty="0" smtClean="0">
                <a:ln>
                  <a:noFill/>
                </a:ln>
                <a:solidFill>
                  <a:srgbClr val="3C8A2E"/>
                </a:solidFill>
                <a:effectLst/>
                <a:uLnTx/>
                <a:uFillTx/>
                <a:latin typeface="Arial"/>
                <a:ea typeface="+mn-ea"/>
                <a:cs typeface="Calibri" pitchFamily="34" charset="0"/>
              </a:rPr>
              <a:t>El negocio continúa creciendo</a:t>
            </a:r>
            <a:endParaRPr kumimoji="0" lang="es-AR" sz="1400" b="1" i="0" u="none" strike="noStrike" kern="1200" cap="none" spc="0" normalizeH="0" baseline="0" noProof="0" dirty="0">
              <a:ln>
                <a:noFill/>
              </a:ln>
              <a:solidFill>
                <a:srgbClr val="3C8A2E"/>
              </a:solidFill>
              <a:effectLst/>
              <a:uLnTx/>
              <a:uFillTx/>
              <a:latin typeface="Arial"/>
              <a:ea typeface="+mn-ea"/>
              <a:cs typeface="Calibri" pitchFamily="34" charset="0"/>
            </a:endParaRPr>
          </a:p>
        </p:txBody>
      </p:sp>
      <p:sp>
        <p:nvSpPr>
          <p:cNvPr id="376" name="TextBox 68"/>
          <p:cNvSpPr txBox="1">
            <a:spLocks noChangeArrowheads="1"/>
          </p:cNvSpPr>
          <p:nvPr/>
        </p:nvSpPr>
        <p:spPr bwMode="auto">
          <a:xfrm>
            <a:off x="6840538" y="2159000"/>
            <a:ext cx="1908175"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La organización es presentada como un caso de éxito en la contención del incidente</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77" name="TextBox 69"/>
          <p:cNvSpPr txBox="1">
            <a:spLocks noChangeArrowheads="1"/>
          </p:cNvSpPr>
          <p:nvPr/>
        </p:nvSpPr>
        <p:spPr bwMode="auto">
          <a:xfrm>
            <a:off x="971550" y="4716046"/>
            <a:ext cx="20542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La información confidencial es transmitida durante varios días</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78" name="TextBox 70"/>
          <p:cNvSpPr txBox="1">
            <a:spLocks noChangeArrowheads="1"/>
          </p:cNvSpPr>
          <p:nvPr/>
        </p:nvSpPr>
        <p:spPr bwMode="auto">
          <a:xfrm>
            <a:off x="528638" y="3824288"/>
            <a:ext cx="2517775"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Se esparce el rumor por los medios sociales de una brecha de seguridad. El equipo de seguridad es notificado y comienzan a investigar</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79" name="TextBox 71"/>
          <p:cNvSpPr txBox="1">
            <a:spLocks noChangeArrowheads="1"/>
          </p:cNvSpPr>
          <p:nvPr/>
        </p:nvSpPr>
        <p:spPr bwMode="auto">
          <a:xfrm>
            <a:off x="287338" y="2960688"/>
            <a:ext cx="2543175"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Se le comunica al CEO que la información confidencial ha sido robada y no se sabe con certeza quiénes la poseen ni puede ser recuperada</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80" name="TextBox 72"/>
          <p:cNvSpPr txBox="1">
            <a:spLocks noChangeArrowheads="1"/>
          </p:cNvSpPr>
          <p:nvPr/>
        </p:nvSpPr>
        <p:spPr bwMode="auto">
          <a:xfrm>
            <a:off x="287338" y="1414463"/>
            <a:ext cx="157956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s-AR" sz="1400" b="1" i="0" u="none" strike="noStrike" kern="1200" cap="none" spc="0" normalizeH="0" baseline="0" noProof="0" dirty="0" smtClean="0">
                <a:ln>
                  <a:noFill/>
                </a:ln>
                <a:solidFill>
                  <a:srgbClr val="0097A9"/>
                </a:solidFill>
                <a:effectLst/>
                <a:uLnTx/>
                <a:uFillTx/>
                <a:latin typeface="Arial"/>
                <a:ea typeface="+mn-ea"/>
                <a:cs typeface="Calibri" pitchFamily="34" charset="0"/>
              </a:rPr>
              <a:t>Daño a la reputación  y ruedan cabezas</a:t>
            </a:r>
          </a:p>
        </p:txBody>
      </p:sp>
      <p:sp>
        <p:nvSpPr>
          <p:cNvPr id="381" name="TextBox 73"/>
          <p:cNvSpPr txBox="1">
            <a:spLocks noChangeArrowheads="1"/>
          </p:cNvSpPr>
          <p:nvPr/>
        </p:nvSpPr>
        <p:spPr bwMode="auto">
          <a:xfrm>
            <a:off x="76200" y="2082800"/>
            <a:ext cx="2263775"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s-AR" sz="1100" b="0" i="0" u="none" strike="noStrike" kern="1200" cap="none" spc="0" normalizeH="0" baseline="0" noProof="0" dirty="0" smtClean="0">
                <a:ln>
                  <a:noFill/>
                </a:ln>
                <a:solidFill>
                  <a:srgbClr val="53565A"/>
                </a:solidFill>
                <a:effectLst/>
                <a:uLnTx/>
                <a:uFillTx/>
                <a:latin typeface="Arial"/>
                <a:ea typeface="+mn-ea"/>
                <a:cs typeface="Calibri" pitchFamily="34" charset="0"/>
              </a:rPr>
              <a:t>La organización no puede negar o confirmar nada respecto de la brecha de seguridad cuando la prensa toma cartas en el asunto</a:t>
            </a:r>
            <a:endParaRPr kumimoji="0" lang="es-AR" sz="1100" b="0" i="0" u="none" strike="noStrike" kern="1200" cap="none" spc="0" normalizeH="0" baseline="0" noProof="0" dirty="0">
              <a:ln>
                <a:noFill/>
              </a:ln>
              <a:solidFill>
                <a:srgbClr val="53565A"/>
              </a:solidFill>
              <a:effectLst/>
              <a:uLnTx/>
              <a:uFillTx/>
              <a:latin typeface="Arial"/>
              <a:ea typeface="+mn-ea"/>
              <a:cs typeface="Calibri" pitchFamily="34" charset="0"/>
            </a:endParaRPr>
          </a:p>
        </p:txBody>
      </p:sp>
      <p:sp>
        <p:nvSpPr>
          <p:cNvPr id="382" name="TextBox 75"/>
          <p:cNvSpPr txBox="1">
            <a:spLocks noChangeArrowheads="1"/>
          </p:cNvSpPr>
          <p:nvPr/>
        </p:nvSpPr>
        <p:spPr bwMode="auto">
          <a:xfrm>
            <a:off x="3226117" y="5610275"/>
            <a:ext cx="26289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Día 1</a:t>
            </a:r>
            <a:endParaRPr kumimoji="0" lang="es-A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83" name="TextBox 76"/>
          <p:cNvSpPr txBox="1">
            <a:spLocks noChangeArrowheads="1"/>
          </p:cNvSpPr>
          <p:nvPr/>
        </p:nvSpPr>
        <p:spPr bwMode="auto">
          <a:xfrm>
            <a:off x="5663723" y="5609481"/>
            <a:ext cx="26289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Día 1</a:t>
            </a:r>
            <a:endParaRPr kumimoji="0" lang="es-A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84" name="TextBox 77"/>
          <p:cNvSpPr txBox="1">
            <a:spLocks noChangeArrowheads="1"/>
          </p:cNvSpPr>
          <p:nvPr/>
        </p:nvSpPr>
        <p:spPr bwMode="auto">
          <a:xfrm>
            <a:off x="3230879" y="4818112"/>
            <a:ext cx="26289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Día 7</a:t>
            </a:r>
            <a:endParaRPr kumimoji="0" lang="es-A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85" name="TextBox 78"/>
          <p:cNvSpPr txBox="1">
            <a:spLocks noChangeArrowheads="1"/>
          </p:cNvSpPr>
          <p:nvPr/>
        </p:nvSpPr>
        <p:spPr bwMode="auto">
          <a:xfrm>
            <a:off x="5626100" y="4818063"/>
            <a:ext cx="330200" cy="15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10min</a:t>
            </a:r>
            <a:endParaRPr kumimoji="0" lang="es-A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86" name="TextBox 79"/>
          <p:cNvSpPr txBox="1">
            <a:spLocks noChangeArrowheads="1"/>
          </p:cNvSpPr>
          <p:nvPr/>
        </p:nvSpPr>
        <p:spPr bwMode="auto">
          <a:xfrm>
            <a:off x="3220560" y="3990231"/>
            <a:ext cx="26289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Día 8</a:t>
            </a:r>
            <a:endParaRPr kumimoji="0" lang="es-A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87" name="TextBox 80"/>
          <p:cNvSpPr txBox="1">
            <a:spLocks noChangeArrowheads="1"/>
          </p:cNvSpPr>
          <p:nvPr/>
        </p:nvSpPr>
        <p:spPr bwMode="auto">
          <a:xfrm>
            <a:off x="5654675" y="3998913"/>
            <a:ext cx="29051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+2hrs</a:t>
            </a:r>
            <a:endParaRPr kumimoji="0" lang="es-A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88" name="TextBox 81"/>
          <p:cNvSpPr txBox="1">
            <a:spLocks noChangeArrowheads="1"/>
          </p:cNvSpPr>
          <p:nvPr/>
        </p:nvSpPr>
        <p:spPr bwMode="auto">
          <a:xfrm>
            <a:off x="3203575" y="6384925"/>
            <a:ext cx="407988" cy="15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white"/>
                </a:solidFill>
                <a:effectLst/>
                <a:uLnTx/>
                <a:uFillTx/>
                <a:latin typeface="Calibri" pitchFamily="34" charset="0"/>
                <a:ea typeface="+mn-ea"/>
                <a:cs typeface="Calibri" pitchFamily="34" charset="0"/>
              </a:rPr>
              <a:t>Día 0</a:t>
            </a:r>
            <a:r>
              <a:rPr kumimoji="0" lang="es-AR" sz="1000" b="0" i="0" u="none" strike="noStrike" kern="1200" cap="none" spc="0" normalizeH="0" baseline="0" noProof="0" dirty="0" smtClean="0">
                <a:ln>
                  <a:noFill/>
                </a:ln>
                <a:solidFill>
                  <a:srgbClr val="002776"/>
                </a:solidFill>
                <a:effectLst/>
                <a:uLnTx/>
                <a:uFillTx/>
                <a:latin typeface="Calibri" pitchFamily="34" charset="0"/>
                <a:ea typeface="+mn-ea"/>
                <a:cs typeface="Calibri" pitchFamily="34" charset="0"/>
              </a:rPr>
              <a:t> </a:t>
            </a:r>
            <a:endParaRPr kumimoji="0" lang="es-AR" sz="1000" b="0" i="0" u="none" strike="noStrike" kern="1200" cap="none" spc="0" normalizeH="0" baseline="0" noProof="0" dirty="0">
              <a:ln>
                <a:noFill/>
              </a:ln>
              <a:solidFill>
                <a:srgbClr val="002776"/>
              </a:solidFill>
              <a:effectLst/>
              <a:uLnTx/>
              <a:uFillTx/>
              <a:latin typeface="Calibri" pitchFamily="34" charset="0"/>
              <a:ea typeface="+mn-ea"/>
              <a:cs typeface="Calibri" pitchFamily="34" charset="0"/>
            </a:endParaRPr>
          </a:p>
        </p:txBody>
      </p:sp>
      <p:sp>
        <p:nvSpPr>
          <p:cNvPr id="389" name="TextBox 82"/>
          <p:cNvSpPr txBox="1">
            <a:spLocks noChangeArrowheads="1"/>
          </p:cNvSpPr>
          <p:nvPr/>
        </p:nvSpPr>
        <p:spPr bwMode="auto">
          <a:xfrm>
            <a:off x="5659754" y="6383387"/>
            <a:ext cx="26289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white"/>
                </a:solidFill>
                <a:effectLst/>
                <a:uLnTx/>
                <a:uFillTx/>
                <a:latin typeface="Calibri" pitchFamily="34" charset="0"/>
                <a:ea typeface="+mn-ea"/>
                <a:cs typeface="Calibri" pitchFamily="34" charset="0"/>
              </a:rPr>
              <a:t>Día 0</a:t>
            </a:r>
            <a:endParaRPr kumimoji="0" lang="es-AR" sz="1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90" name="TextBox 83"/>
          <p:cNvSpPr txBox="1">
            <a:spLocks noChangeArrowheads="1"/>
          </p:cNvSpPr>
          <p:nvPr/>
        </p:nvSpPr>
        <p:spPr bwMode="auto">
          <a:xfrm>
            <a:off x="5843588" y="3135313"/>
            <a:ext cx="2921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+6hrs</a:t>
            </a:r>
            <a:endParaRPr kumimoji="0" lang="es-A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91" name="TextBox 84"/>
          <p:cNvSpPr txBox="1">
            <a:spLocks noChangeArrowheads="1"/>
          </p:cNvSpPr>
          <p:nvPr/>
        </p:nvSpPr>
        <p:spPr bwMode="auto">
          <a:xfrm>
            <a:off x="6205334" y="2267178"/>
            <a:ext cx="37029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400" b="0" i="0" u="none" strike="noStrike" kern="1200" cap="none" spc="0" normalizeH="0" baseline="0" noProof="0" dirty="0" smtClean="0">
                <a:ln>
                  <a:noFill/>
                </a:ln>
                <a:solidFill>
                  <a:prstClr val="white"/>
                </a:solidFill>
                <a:effectLst/>
                <a:uLnTx/>
                <a:uFillTx/>
                <a:latin typeface="Calibri" pitchFamily="34" charset="0"/>
                <a:ea typeface="+mn-ea"/>
                <a:cs typeface="Calibri" pitchFamily="34" charset="0"/>
              </a:rPr>
              <a:t>Día 2</a:t>
            </a:r>
            <a:endParaRPr kumimoji="0" lang="es-AR" sz="14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92" name="TextBox 85"/>
          <p:cNvSpPr txBox="1">
            <a:spLocks noChangeArrowheads="1"/>
          </p:cNvSpPr>
          <p:nvPr/>
        </p:nvSpPr>
        <p:spPr bwMode="auto">
          <a:xfrm>
            <a:off x="3019742" y="3132981"/>
            <a:ext cx="26289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Día 9</a:t>
            </a:r>
            <a:endParaRPr kumimoji="0" lang="es-A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393" name="TextBox 86"/>
          <p:cNvSpPr txBox="1">
            <a:spLocks noChangeArrowheads="1"/>
          </p:cNvSpPr>
          <p:nvPr/>
        </p:nvSpPr>
        <p:spPr bwMode="auto">
          <a:xfrm>
            <a:off x="2536974" y="2275116"/>
            <a:ext cx="46166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400" b="0" i="0" u="none" strike="noStrike" kern="1200" cap="none" spc="0" normalizeH="0" baseline="0" noProof="0" dirty="0" smtClean="0">
                <a:ln>
                  <a:noFill/>
                </a:ln>
                <a:solidFill>
                  <a:prstClr val="white"/>
                </a:solidFill>
                <a:effectLst/>
                <a:uLnTx/>
                <a:uFillTx/>
                <a:latin typeface="Calibri" pitchFamily="34" charset="0"/>
                <a:ea typeface="+mn-ea"/>
                <a:cs typeface="Calibri" pitchFamily="34" charset="0"/>
              </a:rPr>
              <a:t>Día 10</a:t>
            </a:r>
            <a:endParaRPr kumimoji="0" lang="es-AR" sz="14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xmlns="" val="2761759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7"/>
                                        </p:tgtEl>
                                        <p:attrNameLst>
                                          <p:attrName>style.visibility</p:attrName>
                                        </p:attrNameLst>
                                      </p:cBhvr>
                                      <p:to>
                                        <p:strVal val="visible"/>
                                      </p:to>
                                    </p:set>
                                    <p:animEffect transition="in" filter="fade">
                                      <p:cBhvr>
                                        <p:cTn id="11" dur="500"/>
                                        <p:tgtEl>
                                          <p:spTgt spid="37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78"/>
                                        </p:tgtEl>
                                        <p:attrNameLst>
                                          <p:attrName>style.visibility</p:attrName>
                                        </p:attrNameLst>
                                      </p:cBhvr>
                                      <p:to>
                                        <p:strVal val="visible"/>
                                      </p:to>
                                    </p:set>
                                    <p:animEffect transition="in" filter="fade">
                                      <p:cBhvr>
                                        <p:cTn id="15" dur="500"/>
                                        <p:tgtEl>
                                          <p:spTgt spid="37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9"/>
                                        </p:tgtEl>
                                        <p:attrNameLst>
                                          <p:attrName>style.visibility</p:attrName>
                                        </p:attrNameLst>
                                      </p:cBhvr>
                                      <p:to>
                                        <p:strVal val="visible"/>
                                      </p:to>
                                    </p:set>
                                    <p:animEffect transition="in" filter="fade">
                                      <p:cBhvr>
                                        <p:cTn id="19" dur="500"/>
                                        <p:tgtEl>
                                          <p:spTgt spid="37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81"/>
                                        </p:tgtEl>
                                        <p:attrNameLst>
                                          <p:attrName>style.visibility</p:attrName>
                                        </p:attrNameLst>
                                      </p:cBhvr>
                                      <p:to>
                                        <p:strVal val="visible"/>
                                      </p:to>
                                    </p:set>
                                    <p:animEffect transition="in" filter="fade">
                                      <p:cBhvr>
                                        <p:cTn id="23" dur="500"/>
                                        <p:tgtEl>
                                          <p:spTgt spid="38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80"/>
                                        </p:tgtEl>
                                        <p:attrNameLst>
                                          <p:attrName>style.visibility</p:attrName>
                                        </p:attrNameLst>
                                      </p:cBhvr>
                                      <p:to>
                                        <p:strVal val="visible"/>
                                      </p:to>
                                    </p:set>
                                    <p:animEffect transition="in" filter="fade">
                                      <p:cBhvr>
                                        <p:cTn id="27" dur="500"/>
                                        <p:tgtEl>
                                          <p:spTgt spid="3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2"/>
                                        </p:tgtEl>
                                        <p:attrNameLst>
                                          <p:attrName>style.visibility</p:attrName>
                                        </p:attrNameLst>
                                      </p:cBhvr>
                                      <p:to>
                                        <p:strVal val="visible"/>
                                      </p:to>
                                    </p:set>
                                    <p:animEffect transition="in" filter="fade">
                                      <p:cBhvr>
                                        <p:cTn id="32" dur="500"/>
                                        <p:tgtEl>
                                          <p:spTgt spid="372"/>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73"/>
                                        </p:tgtEl>
                                        <p:attrNameLst>
                                          <p:attrName>style.visibility</p:attrName>
                                        </p:attrNameLst>
                                      </p:cBhvr>
                                      <p:to>
                                        <p:strVal val="visible"/>
                                      </p:to>
                                    </p:set>
                                    <p:animEffect transition="in" filter="fade">
                                      <p:cBhvr>
                                        <p:cTn id="36" dur="500"/>
                                        <p:tgtEl>
                                          <p:spTgt spid="37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74"/>
                                        </p:tgtEl>
                                        <p:attrNameLst>
                                          <p:attrName>style.visibility</p:attrName>
                                        </p:attrNameLst>
                                      </p:cBhvr>
                                      <p:to>
                                        <p:strVal val="visible"/>
                                      </p:to>
                                    </p:set>
                                    <p:animEffect transition="in" filter="fade">
                                      <p:cBhvr>
                                        <p:cTn id="40" dur="500"/>
                                        <p:tgtEl>
                                          <p:spTgt spid="374"/>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76"/>
                                        </p:tgtEl>
                                        <p:attrNameLst>
                                          <p:attrName>style.visibility</p:attrName>
                                        </p:attrNameLst>
                                      </p:cBhvr>
                                      <p:to>
                                        <p:strVal val="visible"/>
                                      </p:to>
                                    </p:set>
                                    <p:animEffect transition="in" filter="fade">
                                      <p:cBhvr>
                                        <p:cTn id="44" dur="500"/>
                                        <p:tgtEl>
                                          <p:spTgt spid="376"/>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375"/>
                                        </p:tgtEl>
                                        <p:attrNameLst>
                                          <p:attrName>style.visibility</p:attrName>
                                        </p:attrNameLst>
                                      </p:cBhvr>
                                      <p:to>
                                        <p:strVal val="visible"/>
                                      </p:to>
                                    </p:set>
                                    <p:animEffect transition="in" filter="fade">
                                      <p:cBhvr>
                                        <p:cTn id="48" dur="500"/>
                                        <p:tgtEl>
                                          <p:spTgt spid="37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52"/>
                                        </p:tgtEl>
                                        <p:attrNameLst>
                                          <p:attrName>style.visibility</p:attrName>
                                        </p:attrNameLst>
                                      </p:cBhvr>
                                      <p:to>
                                        <p:strVal val="visible"/>
                                      </p:to>
                                    </p:set>
                                    <p:animEffect transition="in" filter="fade">
                                      <p:cBhvr>
                                        <p:cTn id="53"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animBg="1"/>
      <p:bldP spid="354" grpId="0"/>
      <p:bldP spid="372" grpId="0"/>
      <p:bldP spid="373" grpId="0"/>
      <p:bldP spid="374" grpId="0"/>
      <p:bldP spid="375" grpId="0"/>
      <p:bldP spid="376" grpId="0"/>
      <p:bldP spid="377" grpId="0"/>
      <p:bldP spid="378" grpId="0"/>
      <p:bldP spid="379" grpId="0"/>
      <p:bldP spid="380" grpId="0"/>
      <p:bldP spid="3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Lograr Cyber Resiliencia</a:t>
            </a:r>
            <a:endParaRPr lang="es-AR" dirty="0"/>
          </a:p>
        </p:txBody>
      </p:sp>
      <p:sp>
        <p:nvSpPr>
          <p:cNvPr id="3" name="Title 2"/>
          <p:cNvSpPr>
            <a:spLocks noGrp="1"/>
          </p:cNvSpPr>
          <p:nvPr>
            <p:ph type="title"/>
          </p:nvPr>
        </p:nvSpPr>
        <p:spPr/>
        <p:txBody>
          <a:bodyPr/>
          <a:lstStyle/>
          <a:p>
            <a:r>
              <a:rPr lang="es-AR" dirty="0" smtClean="0"/>
              <a:t>Gestión de una Crisis CYBER</a:t>
            </a:r>
            <a:endParaRPr lang="es-AR" dirty="0"/>
          </a:p>
        </p:txBody>
      </p:sp>
      <p:grpSp>
        <p:nvGrpSpPr>
          <p:cNvPr id="4" name="Group 3"/>
          <p:cNvGrpSpPr/>
          <p:nvPr/>
        </p:nvGrpSpPr>
        <p:grpSpPr>
          <a:xfrm>
            <a:off x="467637" y="1550967"/>
            <a:ext cx="2437488" cy="4545033"/>
            <a:chOff x="467637" y="1550967"/>
            <a:chExt cx="2437488" cy="4545033"/>
          </a:xfrm>
        </p:grpSpPr>
        <p:sp>
          <p:nvSpPr>
            <p:cNvPr id="46" name="Content Placeholder 3"/>
            <p:cNvSpPr txBox="1">
              <a:spLocks/>
            </p:cNvSpPr>
            <p:nvPr/>
          </p:nvSpPr>
          <p:spPr>
            <a:xfrm>
              <a:off x="467637" y="1550967"/>
              <a:ext cx="2437488" cy="4545033"/>
            </a:xfrm>
            <a:prstGeom prst="rect">
              <a:avLst/>
            </a:prstGeom>
            <a:extLst>
              <a:ext uri="{91240B29-F687-4F45-9708-019B960494DF}">
                <a14:hiddenLine xmlns:a14="http://schemas.microsoft.com/office/drawing/2010/main" xmlns="" w="6350">
                  <a:solidFill>
                    <a:srgbClr val="000000"/>
                  </a:solidFill>
                  <a:prstDash val="dashDot"/>
                  <a:miter lim="800000"/>
                  <a:headEnd/>
                  <a:tailEnd/>
                </a14:hiddenLine>
              </a:ext>
            </a:extLst>
          </p:spPr>
          <p:txBody>
            <a:bodyPr/>
            <a:lstStyle>
              <a:lvl1pPr marL="0" indent="0" algn="l" defTabSz="914400" rtl="0" eaLnBrk="1" latinLnBrk="0" hangingPunct="1">
                <a:spcBef>
                  <a:spcPts val="0"/>
                </a:spcBef>
                <a:spcAft>
                  <a:spcPts val="1000"/>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a:buNone/>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ct val="0"/>
                </a:spcBef>
                <a:spcAft>
                  <a:spcPts val="600"/>
                </a:spcAft>
                <a:buClr>
                  <a:srgbClr val="046A38"/>
                </a:buClr>
                <a:buSzPct val="100000"/>
                <a:buFont typeface="Arial" charset="0"/>
                <a:buChar char="•"/>
                <a:tabLst/>
                <a:defRPr/>
              </a:pPr>
              <a:r>
                <a:rPr kumimoji="0" lang="es-AR" sz="2000" b="0" i="0" u="none" strike="noStrike" kern="1200" cap="none" spc="0" normalizeH="0" baseline="0" noProof="0" dirty="0" smtClean="0">
                  <a:ln>
                    <a:noFill/>
                  </a:ln>
                  <a:solidFill>
                    <a:prstClr val="black"/>
                  </a:solidFill>
                  <a:effectLst/>
                  <a:uLnTx/>
                  <a:uFillTx/>
                  <a:latin typeface="Verdana"/>
                  <a:ea typeface="+mn-ea"/>
                  <a:cs typeface="Calibri" pitchFamily="34" charset="0"/>
                </a:rPr>
                <a:t>Cyber ataque</a:t>
              </a:r>
            </a:p>
            <a:p>
              <a:pPr marL="177800" marR="0" lvl="0" indent="-177800" algn="l" defTabSz="914400" rtl="0" eaLnBrk="1" fontAlgn="auto" latinLnBrk="0" hangingPunct="1">
                <a:lnSpc>
                  <a:spcPct val="100000"/>
                </a:lnSpc>
                <a:spcBef>
                  <a:spcPct val="0"/>
                </a:spcBef>
                <a:spcAft>
                  <a:spcPts val="600"/>
                </a:spcAft>
                <a:buClr>
                  <a:srgbClr val="046A38"/>
                </a:buClr>
                <a:buSzPct val="100000"/>
                <a:buFont typeface="Arial" charset="0"/>
                <a:buChar char="•"/>
                <a:tabLst/>
                <a:defRPr/>
              </a:pPr>
              <a:r>
                <a:rPr kumimoji="0" lang="es-AR" sz="2000" b="0" i="0" u="none" strike="noStrike" kern="1200" cap="none" spc="0" normalizeH="0" baseline="0" noProof="0" dirty="0" smtClean="0">
                  <a:ln>
                    <a:noFill/>
                  </a:ln>
                  <a:solidFill>
                    <a:prstClr val="black"/>
                  </a:solidFill>
                  <a:effectLst/>
                  <a:uLnTx/>
                  <a:uFillTx/>
                  <a:latin typeface="Verdana"/>
                  <a:ea typeface="+mn-ea"/>
                  <a:cs typeface="Calibri" pitchFamily="34" charset="0"/>
                </a:rPr>
                <a:t>Manejarlo</a:t>
              </a:r>
            </a:p>
          </p:txBody>
        </p:sp>
        <p:pic>
          <p:nvPicPr>
            <p:cNvPr id="49" name="Content Placeholder 7" descr="25260A_AwareIcon_BLUE.pn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977900" y="3246438"/>
              <a:ext cx="1439863"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11"/>
            <p:cNvSpPr>
              <a:spLocks noChangeArrowheads="1"/>
            </p:cNvSpPr>
            <p:nvPr/>
          </p:nvSpPr>
          <p:spPr bwMode="auto">
            <a:xfrm>
              <a:off x="490538" y="4872038"/>
              <a:ext cx="241458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auto" latinLnBrk="0" hangingPunct="0">
                <a:lnSpc>
                  <a:spcPct val="100000"/>
                </a:lnSpc>
                <a:spcBef>
                  <a:spcPts val="13"/>
                </a:spcBef>
                <a:spcAft>
                  <a:spcPts val="1200"/>
                </a:spcAft>
                <a:buClrTx/>
                <a:buSzTx/>
                <a:buFontTx/>
                <a:buNone/>
                <a:tabLst/>
                <a:defRPr/>
              </a:pPr>
              <a:r>
                <a:rPr kumimoji="0" lang="es-AR" sz="1800" b="1" i="1" u="none" strike="noStrike" kern="1200" cap="none" spc="0" normalizeH="0" baseline="0" noProof="0" dirty="0" smtClean="0">
                  <a:ln>
                    <a:noFill/>
                  </a:ln>
                  <a:solidFill>
                    <a:srgbClr val="62B5E5"/>
                  </a:solidFill>
                  <a:effectLst/>
                  <a:uLnTx/>
                  <a:uFillTx/>
                  <a:latin typeface="Verdana"/>
                  <a:ea typeface="+mn-ea"/>
                  <a:cs typeface="+mn-cs"/>
                </a:rPr>
                <a:t>Consiente</a:t>
              </a:r>
              <a:r>
                <a:rPr kumimoji="0" lang="es-AR" sz="1800" b="0" i="0" u="none" strike="noStrike" kern="1200" cap="none" spc="0" normalizeH="0" baseline="0" noProof="0" dirty="0" smtClean="0">
                  <a:ln>
                    <a:noFill/>
                  </a:ln>
                  <a:solidFill>
                    <a:srgbClr val="62B5E5"/>
                  </a:solidFill>
                  <a:effectLst/>
                  <a:uLnTx/>
                  <a:uFillTx/>
                  <a:latin typeface="Verdana"/>
                  <a:ea typeface="+mn-ea"/>
                  <a:cs typeface="+mn-cs"/>
                </a:rPr>
                <a:t/>
              </a:r>
              <a:br>
                <a:rPr kumimoji="0" lang="es-AR" sz="1800" b="0" i="0" u="none" strike="noStrike" kern="1200" cap="none" spc="0" normalizeH="0" baseline="0" noProof="0" dirty="0" smtClean="0">
                  <a:ln>
                    <a:noFill/>
                  </a:ln>
                  <a:solidFill>
                    <a:srgbClr val="62B5E5"/>
                  </a:solidFill>
                  <a:effectLst/>
                  <a:uLnTx/>
                  <a:uFillTx/>
                  <a:latin typeface="Verdana"/>
                  <a:ea typeface="+mn-ea"/>
                  <a:cs typeface="+mn-cs"/>
                </a:rPr>
              </a:br>
              <a:r>
                <a:rPr kumimoji="0" lang="es-AR" sz="1800" b="0" i="0" u="none" strike="noStrike" kern="1200" cap="none" spc="0" normalizeH="0" baseline="0" noProof="0" dirty="0" smtClean="0">
                  <a:ln>
                    <a:noFill/>
                  </a:ln>
                  <a:solidFill>
                    <a:srgbClr val="62B5E5"/>
                  </a:solidFill>
                  <a:effectLst/>
                  <a:uLnTx/>
                  <a:uFillTx/>
                  <a:latin typeface="Verdana"/>
                  <a:ea typeface="+mn-ea"/>
                  <a:cs typeface="+mn-cs"/>
                </a:rPr>
                <a:t>de los últimos riesgos</a:t>
              </a:r>
              <a:endParaRPr kumimoji="0" lang="es-AR" sz="1800" b="0" i="0" u="none" strike="noStrike" kern="1200" cap="none" spc="0" normalizeH="0" baseline="0" noProof="0" dirty="0">
                <a:ln>
                  <a:noFill/>
                </a:ln>
                <a:solidFill>
                  <a:srgbClr val="62B5E5"/>
                </a:solidFill>
                <a:effectLst/>
                <a:uLnTx/>
                <a:uFillTx/>
                <a:latin typeface="Verdana"/>
                <a:ea typeface="+mn-ea"/>
                <a:cs typeface="+mn-cs"/>
              </a:endParaRPr>
            </a:p>
          </p:txBody>
        </p:sp>
      </p:grpSp>
      <p:grpSp>
        <p:nvGrpSpPr>
          <p:cNvPr id="5" name="Group 4"/>
          <p:cNvGrpSpPr/>
          <p:nvPr/>
        </p:nvGrpSpPr>
        <p:grpSpPr>
          <a:xfrm>
            <a:off x="3347279" y="1524000"/>
            <a:ext cx="2438282" cy="4545033"/>
            <a:chOff x="3347279" y="1524000"/>
            <a:chExt cx="2438282" cy="4545033"/>
          </a:xfrm>
        </p:grpSpPr>
        <p:pic>
          <p:nvPicPr>
            <p:cNvPr id="50" name="Picture 7" descr="25260A_PrepareIcon_GREEN.png"/>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3843338" y="3246438"/>
              <a:ext cx="1439862"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3347279" y="1524000"/>
              <a:ext cx="2438282" cy="4545033"/>
              <a:chOff x="467637" y="1550967"/>
              <a:chExt cx="2438282" cy="4545033"/>
            </a:xfrm>
          </p:grpSpPr>
          <p:sp>
            <p:nvSpPr>
              <p:cNvPr id="16" name="Content Placeholder 3"/>
              <p:cNvSpPr txBox="1">
                <a:spLocks/>
              </p:cNvSpPr>
              <p:nvPr/>
            </p:nvSpPr>
            <p:spPr>
              <a:xfrm>
                <a:off x="467637" y="1550967"/>
                <a:ext cx="2437488" cy="4545033"/>
              </a:xfrm>
              <a:prstGeom prst="rect">
                <a:avLst/>
              </a:prstGeom>
              <a:extLst>
                <a:ext uri="{91240B29-F687-4F45-9708-019B960494DF}">
                  <a14:hiddenLine xmlns:a14="http://schemas.microsoft.com/office/drawing/2010/main" xmlns="" w="6350">
                    <a:solidFill>
                      <a:srgbClr val="000000"/>
                    </a:solidFill>
                    <a:prstDash val="dashDot"/>
                    <a:miter lim="800000"/>
                    <a:headEnd/>
                    <a:tailEnd/>
                  </a14:hiddenLine>
                </a:ext>
              </a:extLst>
            </p:spPr>
            <p:txBody>
              <a:bodyPr/>
              <a:lstStyle>
                <a:lvl1pPr marL="0" indent="0" algn="l" defTabSz="914400" rtl="0" eaLnBrk="1" latinLnBrk="0" hangingPunct="1">
                  <a:spcBef>
                    <a:spcPts val="0"/>
                  </a:spcBef>
                  <a:spcAft>
                    <a:spcPts val="1000"/>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a:buNone/>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ct val="0"/>
                  </a:spcBef>
                  <a:spcAft>
                    <a:spcPts val="600"/>
                  </a:spcAft>
                  <a:buClr>
                    <a:srgbClr val="046A38"/>
                  </a:buClr>
                  <a:buSzPct val="100000"/>
                  <a:buFont typeface="Arial" charset="0"/>
                  <a:buChar char="•"/>
                  <a:tabLst/>
                  <a:defRPr/>
                </a:pPr>
                <a:r>
                  <a:rPr kumimoji="0" lang="es-AR" sz="2000" b="0" i="0" u="none" strike="noStrike" kern="1200" cap="none" spc="0" normalizeH="0" baseline="0" noProof="0" dirty="0" smtClean="0">
                    <a:ln>
                      <a:noFill/>
                    </a:ln>
                    <a:solidFill>
                      <a:prstClr val="black"/>
                    </a:solidFill>
                    <a:effectLst/>
                    <a:uLnTx/>
                    <a:uFillTx/>
                    <a:latin typeface="Verdana"/>
                    <a:ea typeface="+mn-ea"/>
                    <a:cs typeface="Calibri" pitchFamily="34" charset="0"/>
                  </a:rPr>
                  <a:t>Prevenir no es suficiente</a:t>
                </a:r>
              </a:p>
            </p:txBody>
          </p:sp>
          <p:sp>
            <p:nvSpPr>
              <p:cNvPr id="18" name="Rectangle 11"/>
              <p:cNvSpPr>
                <a:spLocks noChangeArrowheads="1"/>
              </p:cNvSpPr>
              <p:nvPr/>
            </p:nvSpPr>
            <p:spPr bwMode="auto">
              <a:xfrm>
                <a:off x="491332" y="4899005"/>
                <a:ext cx="24145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auto" latinLnBrk="0" hangingPunct="0">
                  <a:lnSpc>
                    <a:spcPct val="100000"/>
                  </a:lnSpc>
                  <a:spcBef>
                    <a:spcPts val="13"/>
                  </a:spcBef>
                  <a:spcAft>
                    <a:spcPts val="1200"/>
                  </a:spcAft>
                  <a:buClrTx/>
                  <a:buSzTx/>
                  <a:buFontTx/>
                  <a:buNone/>
                  <a:tabLst/>
                  <a:defRPr/>
                </a:pPr>
                <a:r>
                  <a:rPr kumimoji="0" lang="es-AR" sz="1800" b="1" i="1" u="none" strike="noStrike" kern="1200" cap="none" spc="0" normalizeH="0" baseline="0" noProof="0" dirty="0">
                    <a:ln>
                      <a:noFill/>
                    </a:ln>
                    <a:solidFill>
                      <a:srgbClr val="046A38"/>
                    </a:solidFill>
                    <a:effectLst/>
                    <a:uLnTx/>
                    <a:uFillTx/>
                    <a:latin typeface="Verdana"/>
                    <a:ea typeface="+mn-ea"/>
                    <a:cs typeface="+mn-cs"/>
                  </a:rPr>
                  <a:t>Preparado </a:t>
                </a:r>
                <a:r>
                  <a:rPr kumimoji="0" lang="es-AR" sz="1800" b="0" i="0" u="none" strike="noStrike" kern="1200" cap="none" spc="0" normalizeH="0" baseline="0" noProof="0" dirty="0">
                    <a:ln>
                      <a:noFill/>
                    </a:ln>
                    <a:solidFill>
                      <a:srgbClr val="046A38"/>
                    </a:solidFill>
                    <a:effectLst/>
                    <a:uLnTx/>
                    <a:uFillTx/>
                    <a:latin typeface="Verdana"/>
                    <a:ea typeface="+mn-ea"/>
                    <a:cs typeface="+mn-cs"/>
                  </a:rPr>
                  <a:t>para ser robusto</a:t>
                </a:r>
              </a:p>
            </p:txBody>
          </p:sp>
        </p:grpSp>
      </p:grpSp>
      <p:grpSp>
        <p:nvGrpSpPr>
          <p:cNvPr id="7" name="Group 6"/>
          <p:cNvGrpSpPr/>
          <p:nvPr/>
        </p:nvGrpSpPr>
        <p:grpSpPr>
          <a:xfrm>
            <a:off x="6223853" y="1550966"/>
            <a:ext cx="2437488" cy="4545033"/>
            <a:chOff x="6223853" y="1550966"/>
            <a:chExt cx="2437488" cy="4545033"/>
          </a:xfrm>
        </p:grpSpPr>
        <p:pic>
          <p:nvPicPr>
            <p:cNvPr id="51" name="Picture 8" descr="25260A_RespondIcon_GREEN.png"/>
            <p:cNvPicPr>
              <a:picLocks noChangeAspect="1"/>
            </p:cNvPicPr>
            <p:nvPr/>
          </p:nvPicPr>
          <p:blipFill>
            <a:blip r:embed="rId5">
              <a:extLst>
                <a:ext uri="{28A0092B-C50C-407E-A947-70E740481C1C}">
                  <a14:useLocalDpi xmlns:a14="http://schemas.microsoft.com/office/drawing/2010/main" xmlns=""/>
                </a:ext>
              </a:extLst>
            </a:blip>
            <a:srcRect/>
            <a:stretch>
              <a:fillRect/>
            </a:stretch>
          </p:blipFill>
          <p:spPr bwMode="auto">
            <a:xfrm>
              <a:off x="6723063" y="3246438"/>
              <a:ext cx="1439862"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 name="Group 22"/>
            <p:cNvGrpSpPr/>
            <p:nvPr/>
          </p:nvGrpSpPr>
          <p:grpSpPr>
            <a:xfrm>
              <a:off x="6223853" y="1550966"/>
              <a:ext cx="2437488" cy="4545033"/>
              <a:chOff x="467637" y="1550967"/>
              <a:chExt cx="2437488" cy="4545033"/>
            </a:xfrm>
          </p:grpSpPr>
          <p:sp>
            <p:nvSpPr>
              <p:cNvPr id="24" name="Content Placeholder 3"/>
              <p:cNvSpPr txBox="1">
                <a:spLocks/>
              </p:cNvSpPr>
              <p:nvPr/>
            </p:nvSpPr>
            <p:spPr>
              <a:xfrm>
                <a:off x="467637" y="1550967"/>
                <a:ext cx="2437488" cy="4545033"/>
              </a:xfrm>
              <a:prstGeom prst="rect">
                <a:avLst/>
              </a:prstGeom>
              <a:extLst>
                <a:ext uri="{91240B29-F687-4F45-9708-019B960494DF}">
                  <a14:hiddenLine xmlns:a14="http://schemas.microsoft.com/office/drawing/2010/main" xmlns="" w="6350">
                    <a:solidFill>
                      <a:srgbClr val="000000"/>
                    </a:solidFill>
                    <a:prstDash val="dashDot"/>
                    <a:miter lim="800000"/>
                    <a:headEnd/>
                    <a:tailEnd/>
                  </a14:hiddenLine>
                </a:ext>
              </a:extLst>
            </p:spPr>
            <p:txBody>
              <a:bodyPr/>
              <a:lstStyle>
                <a:lvl1pPr marL="0" indent="0" algn="l" defTabSz="914400" rtl="0" eaLnBrk="1" latinLnBrk="0" hangingPunct="1">
                  <a:spcBef>
                    <a:spcPts val="0"/>
                  </a:spcBef>
                  <a:spcAft>
                    <a:spcPts val="1000"/>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a:buNone/>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ct val="0"/>
                  </a:spcBef>
                  <a:spcAft>
                    <a:spcPts val="600"/>
                  </a:spcAft>
                  <a:buClr>
                    <a:srgbClr val="046A38"/>
                  </a:buClr>
                  <a:buSzPct val="100000"/>
                  <a:buFont typeface="Arial" charset="0"/>
                  <a:buChar char="•"/>
                  <a:tabLst/>
                  <a:defRPr/>
                </a:pPr>
                <a:r>
                  <a:rPr kumimoji="0" lang="es-AR" sz="2000" b="0" i="0" u="none" strike="noStrike" kern="1200" cap="none" spc="0" normalizeH="0" baseline="0" noProof="0" dirty="0">
                    <a:ln>
                      <a:noFill/>
                    </a:ln>
                    <a:solidFill>
                      <a:prstClr val="black"/>
                    </a:solidFill>
                    <a:effectLst/>
                    <a:uLnTx/>
                    <a:uFillTx/>
                    <a:latin typeface="Verdana"/>
                    <a:ea typeface="+mn-ea"/>
                    <a:cs typeface="Calibri" pitchFamily="34" charset="0"/>
                  </a:rPr>
                  <a:t>Estrategia de defensa</a:t>
                </a:r>
              </a:p>
            </p:txBody>
          </p:sp>
          <p:sp>
            <p:nvSpPr>
              <p:cNvPr id="25" name="Rectangle 11"/>
              <p:cNvSpPr>
                <a:spLocks noChangeArrowheads="1"/>
              </p:cNvSpPr>
              <p:nvPr/>
            </p:nvSpPr>
            <p:spPr bwMode="auto">
              <a:xfrm>
                <a:off x="490538" y="4872039"/>
                <a:ext cx="241458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auto" latinLnBrk="0" hangingPunct="0">
                  <a:lnSpc>
                    <a:spcPct val="100000"/>
                  </a:lnSpc>
                  <a:spcBef>
                    <a:spcPts val="13"/>
                  </a:spcBef>
                  <a:spcAft>
                    <a:spcPts val="1200"/>
                  </a:spcAft>
                  <a:buClrTx/>
                  <a:buSzTx/>
                  <a:buFontTx/>
                  <a:buNone/>
                  <a:tabLst/>
                  <a:defRPr/>
                </a:pPr>
                <a:r>
                  <a:rPr kumimoji="0" lang="es-AR" sz="1800" b="1" i="1" u="none" strike="noStrike" kern="1200" cap="none" spc="0" normalizeH="0" baseline="0" noProof="0" dirty="0">
                    <a:ln>
                      <a:noFill/>
                    </a:ln>
                    <a:solidFill>
                      <a:srgbClr val="86BC25"/>
                    </a:solidFill>
                    <a:effectLst/>
                    <a:uLnTx/>
                    <a:uFillTx/>
                    <a:latin typeface="Verdana"/>
                    <a:ea typeface="+mn-ea"/>
                    <a:cs typeface="+mn-cs"/>
                  </a:rPr>
                  <a:t>Responder</a:t>
                </a:r>
                <a:r>
                  <a:rPr kumimoji="0" lang="es-AR" sz="1800" b="0" i="0" u="none" strike="noStrike" kern="1200" cap="none" spc="0" normalizeH="0" baseline="0" noProof="0" dirty="0">
                    <a:ln>
                      <a:noFill/>
                    </a:ln>
                    <a:solidFill>
                      <a:srgbClr val="86BC25"/>
                    </a:solidFill>
                    <a:effectLst/>
                    <a:uLnTx/>
                    <a:uFillTx/>
                    <a:latin typeface="Verdana"/>
                    <a:ea typeface="+mn-ea"/>
                    <a:cs typeface="+mn-cs"/>
                  </a:rPr>
                  <a:t> </a:t>
                </a:r>
                <a:br>
                  <a:rPr kumimoji="0" lang="es-AR" sz="1800" b="0" i="0" u="none" strike="noStrike" kern="1200" cap="none" spc="0" normalizeH="0" baseline="0" noProof="0" dirty="0">
                    <a:ln>
                      <a:noFill/>
                    </a:ln>
                    <a:solidFill>
                      <a:srgbClr val="86BC25"/>
                    </a:solidFill>
                    <a:effectLst/>
                    <a:uLnTx/>
                    <a:uFillTx/>
                    <a:latin typeface="Verdana"/>
                    <a:ea typeface="+mn-ea"/>
                    <a:cs typeface="+mn-cs"/>
                  </a:rPr>
                </a:br>
                <a:r>
                  <a:rPr kumimoji="0" lang="es-AR" sz="1800" b="0" i="0" u="none" strike="noStrike" kern="1200" cap="none" spc="0" normalizeH="0" baseline="0" noProof="0" dirty="0">
                    <a:ln>
                      <a:noFill/>
                    </a:ln>
                    <a:solidFill>
                      <a:srgbClr val="86BC25"/>
                    </a:solidFill>
                    <a:effectLst/>
                    <a:uLnTx/>
                    <a:uFillTx/>
                    <a:latin typeface="Verdana"/>
                    <a:ea typeface="+mn-ea"/>
                    <a:cs typeface="+mn-cs"/>
                  </a:rPr>
                  <a:t>rápida y efectivamente</a:t>
                </a:r>
              </a:p>
            </p:txBody>
          </p:sp>
        </p:grpSp>
      </p:grpSp>
    </p:spTree>
    <p:extLst>
      <p:ext uri="{BB962C8B-B14F-4D97-AF65-F5344CB8AC3E}">
        <p14:creationId xmlns:p14="http://schemas.microsoft.com/office/powerpoint/2010/main" xmlns="" val="601731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smtClean="0"/>
              <a:t>Ejercicio de  Cyber Simulación</a:t>
            </a:r>
            <a:endParaRPr lang="es-AR" dirty="0"/>
          </a:p>
        </p:txBody>
      </p:sp>
      <p:sp>
        <p:nvSpPr>
          <p:cNvPr id="3" name="Text Placeholder 2"/>
          <p:cNvSpPr>
            <a:spLocks noGrp="1"/>
          </p:cNvSpPr>
          <p:nvPr>
            <p:ph type="body" idx="1"/>
          </p:nvPr>
        </p:nvSpPr>
        <p:spPr/>
        <p:txBody>
          <a:bodyPr/>
          <a:lstStyle/>
          <a:p>
            <a:endParaRPr lang="es-AR" dirty="0"/>
          </a:p>
        </p:txBody>
      </p:sp>
    </p:spTree>
    <p:extLst>
      <p:ext uri="{BB962C8B-B14F-4D97-AF65-F5344CB8AC3E}">
        <p14:creationId xmlns:p14="http://schemas.microsoft.com/office/powerpoint/2010/main" xmlns="" val="275327989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smtClean="0"/>
              <a:t>Ejercicio de  Cyber Simulación</a:t>
            </a:r>
            <a:endParaRPr lang="es-AR" dirty="0"/>
          </a:p>
        </p:txBody>
      </p:sp>
      <p:sp>
        <p:nvSpPr>
          <p:cNvPr id="3" name="Text Placeholder 2"/>
          <p:cNvSpPr>
            <a:spLocks noGrp="1"/>
          </p:cNvSpPr>
          <p:nvPr>
            <p:ph type="body" idx="1"/>
          </p:nvPr>
        </p:nvSpPr>
        <p:spPr/>
        <p:txBody>
          <a:bodyPr/>
          <a:lstStyle/>
          <a:p>
            <a:r>
              <a:rPr lang="es-AR" dirty="0" smtClean="0"/>
              <a:t>Introducción</a:t>
            </a:r>
            <a:endParaRPr lang="es-AR" dirty="0"/>
          </a:p>
        </p:txBody>
      </p:sp>
    </p:spTree>
    <p:extLst>
      <p:ext uri="{BB962C8B-B14F-4D97-AF65-F5344CB8AC3E}">
        <p14:creationId xmlns:p14="http://schemas.microsoft.com/office/powerpoint/2010/main" xmlns="" val="131770063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ontent Placeholder 3"/>
          <p:cNvSpPr>
            <a:spLocks noGrp="1"/>
          </p:cNvSpPr>
          <p:nvPr>
            <p:ph idx="1"/>
          </p:nvPr>
        </p:nvSpPr>
        <p:spPr>
          <a:xfrm>
            <a:off x="376238" y="1284288"/>
            <a:ext cx="8374062" cy="4713911"/>
          </a:xfrm>
        </p:spPr>
        <p:txBody>
          <a:bodyPr/>
          <a:lstStyle/>
          <a:p>
            <a:pPr lvl="1" algn="just">
              <a:lnSpc>
                <a:spcPct val="150000"/>
              </a:lnSpc>
              <a:tabLst>
                <a:tab pos="5671186" algn="l"/>
              </a:tabLst>
            </a:pPr>
            <a:r>
              <a:rPr lang="es-AR" sz="1500" b="0" dirty="0"/>
              <a:t>El presente ejercicio consistirá en ensayar la activación de un Equipo de Crisis para simular el proceso y los procedimientos incluidos dentro de un Plan de Gestión de Crisis en un ambiente controlado, con el objetivo de entender el funcionamiento de un </a:t>
            </a:r>
            <a:r>
              <a:rPr lang="es-AR" sz="1500" b="0" dirty="0" smtClean="0"/>
              <a:t>Equipo </a:t>
            </a:r>
            <a:r>
              <a:rPr lang="es-AR" sz="1500" b="0" dirty="0"/>
              <a:t>de </a:t>
            </a:r>
            <a:r>
              <a:rPr lang="es-AR" sz="1500" b="0" dirty="0" smtClean="0"/>
              <a:t>Crisis </a:t>
            </a:r>
            <a:r>
              <a:rPr lang="es-AR" sz="1500" b="0" dirty="0"/>
              <a:t>ante un evento crítico y qué capacidades deben desarrollar las empresas para poder reaccionar adecuadamente ante una crisis de </a:t>
            </a:r>
            <a:r>
              <a:rPr lang="es-AR" sz="1500" b="0" dirty="0" smtClean="0"/>
              <a:t>forma </a:t>
            </a:r>
            <a:r>
              <a:rPr lang="es-AR" sz="1500" b="0" dirty="0"/>
              <a:t>integral y coordinada.</a:t>
            </a:r>
            <a:endParaRPr lang="es-AR" sz="1500" b="0" dirty="0">
              <a:cs typeface="Arial" pitchFamily="34" charset="0"/>
            </a:endParaRPr>
          </a:p>
        </p:txBody>
      </p:sp>
      <p:sp>
        <p:nvSpPr>
          <p:cNvPr id="2" name="Text Placeholder 1"/>
          <p:cNvSpPr>
            <a:spLocks noGrp="1"/>
          </p:cNvSpPr>
          <p:nvPr>
            <p:ph type="body" sz="quarter" idx="13"/>
          </p:nvPr>
        </p:nvSpPr>
        <p:spPr/>
        <p:txBody>
          <a:bodyPr/>
          <a:lstStyle/>
          <a:p>
            <a:r>
              <a:rPr lang="es-AR" dirty="0" smtClean="0"/>
              <a:t>¿En que consiste el ejercicio?</a:t>
            </a:r>
            <a:endParaRPr lang="es-AR" dirty="0"/>
          </a:p>
        </p:txBody>
      </p:sp>
      <p:sp>
        <p:nvSpPr>
          <p:cNvPr id="3" name="Title 2"/>
          <p:cNvSpPr>
            <a:spLocks noGrp="1"/>
          </p:cNvSpPr>
          <p:nvPr>
            <p:ph type="title"/>
          </p:nvPr>
        </p:nvSpPr>
        <p:spPr/>
        <p:txBody>
          <a:bodyPr/>
          <a:lstStyle/>
          <a:p>
            <a:r>
              <a:rPr lang="es-AR" dirty="0" smtClean="0"/>
              <a:t>Ejercicio de Simulación</a:t>
            </a:r>
            <a:endParaRPr lang="es-AR" dirty="0"/>
          </a:p>
        </p:txBody>
      </p:sp>
      <p:sp>
        <p:nvSpPr>
          <p:cNvPr id="77" name="Rounded Rectangle 76"/>
          <p:cNvSpPr/>
          <p:nvPr/>
        </p:nvSpPr>
        <p:spPr>
          <a:xfrm>
            <a:off x="376237" y="3818021"/>
            <a:ext cx="4060295" cy="2658979"/>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64800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500" b="0" i="0" u="none" strike="noStrike" kern="1200" cap="none" spc="0" normalizeH="0" baseline="0" noProof="0" dirty="0" smtClean="0">
                <a:ln>
                  <a:noFill/>
                </a:ln>
                <a:solidFill>
                  <a:prstClr val="black"/>
                </a:solidFill>
                <a:effectLst/>
                <a:uLnTx/>
                <a:uFillTx/>
                <a:latin typeface="Verdana"/>
                <a:ea typeface="+mn-ea"/>
                <a:cs typeface="+mn-cs"/>
              </a:rPr>
              <a:t>Un modelo diseñado en base a un </a:t>
            </a:r>
            <a:r>
              <a:rPr kumimoji="0" lang="es-AR" sz="1500" b="0" i="0" u="none" strike="noStrike" kern="1200" cap="none" spc="0" normalizeH="0" baseline="0" noProof="0" dirty="0">
                <a:ln>
                  <a:noFill/>
                </a:ln>
                <a:solidFill>
                  <a:prstClr val="black"/>
                </a:solidFill>
                <a:effectLst/>
                <a:uLnTx/>
                <a:uFillTx/>
                <a:latin typeface="Verdana"/>
                <a:ea typeface="+mn-ea"/>
                <a:cs typeface="+mn-cs"/>
              </a:rPr>
              <a:t>sistema real y </a:t>
            </a:r>
            <a:r>
              <a:rPr kumimoji="0" lang="es-AR" sz="1500" b="0" i="0" u="none" strike="noStrike" kern="1200" cap="none" spc="0" normalizeH="0" baseline="0" noProof="0" dirty="0" smtClean="0">
                <a:ln>
                  <a:noFill/>
                </a:ln>
                <a:solidFill>
                  <a:prstClr val="black"/>
                </a:solidFill>
                <a:effectLst/>
                <a:uLnTx/>
                <a:uFillTx/>
                <a:latin typeface="Verdana"/>
                <a:ea typeface="+mn-ea"/>
                <a:cs typeface="+mn-cs"/>
              </a:rPr>
              <a:t>desarrollado </a:t>
            </a:r>
            <a:r>
              <a:rPr kumimoji="0" lang="es-AR" sz="1500" b="0" i="0" u="none" strike="noStrike" kern="1200" cap="none" spc="0" normalizeH="0" baseline="0" noProof="0" dirty="0">
                <a:ln>
                  <a:noFill/>
                </a:ln>
                <a:solidFill>
                  <a:prstClr val="black"/>
                </a:solidFill>
                <a:effectLst/>
                <a:uLnTx/>
                <a:uFillTx/>
                <a:latin typeface="Verdana"/>
                <a:ea typeface="+mn-ea"/>
                <a:cs typeface="+mn-cs"/>
              </a:rPr>
              <a:t>con la finalidad de comprender el comportamiento del sistema o evaluar nuevas estrategias para </a:t>
            </a:r>
            <a:r>
              <a:rPr kumimoji="0" lang="es-AR" sz="1500" b="0" i="0" u="none" strike="noStrike" kern="1200" cap="none" spc="0" normalizeH="0" baseline="0" noProof="0" dirty="0" smtClean="0">
                <a:ln>
                  <a:noFill/>
                </a:ln>
                <a:solidFill>
                  <a:prstClr val="black"/>
                </a:solidFill>
                <a:effectLst/>
                <a:uLnTx/>
                <a:uFillTx/>
                <a:latin typeface="Verdana"/>
                <a:ea typeface="+mn-ea"/>
                <a:cs typeface="+mn-cs"/>
              </a:rPr>
              <a:t>el </a:t>
            </a:r>
            <a:r>
              <a:rPr kumimoji="0" lang="es-AR" sz="1500" b="0" i="0" u="none" strike="noStrike" kern="1200" cap="none" spc="0" normalizeH="0" baseline="0" noProof="0" dirty="0">
                <a:ln>
                  <a:noFill/>
                </a:ln>
                <a:solidFill>
                  <a:prstClr val="black"/>
                </a:solidFill>
                <a:effectLst/>
                <a:uLnTx/>
                <a:uFillTx/>
                <a:latin typeface="Verdana"/>
                <a:ea typeface="+mn-ea"/>
                <a:cs typeface="+mn-cs"/>
              </a:rPr>
              <a:t>funcionamiento del sistema -dentro de los límites </a:t>
            </a:r>
            <a:r>
              <a:rPr kumimoji="0" lang="es-AR" sz="1500" b="0" i="0" u="none" strike="noStrike" kern="1200" cap="none" spc="0" normalizeH="0" baseline="0" noProof="0" dirty="0" smtClean="0">
                <a:ln>
                  <a:noFill/>
                </a:ln>
                <a:solidFill>
                  <a:prstClr val="black"/>
                </a:solidFill>
                <a:effectLst/>
                <a:uLnTx/>
                <a:uFillTx/>
                <a:latin typeface="Verdana"/>
                <a:ea typeface="+mn-ea"/>
                <a:cs typeface="+mn-cs"/>
              </a:rPr>
              <a:t>impuestos.</a:t>
            </a:r>
            <a:endParaRPr kumimoji="0" lang="es-AR" sz="1500" b="0" i="0" u="none" strike="noStrike" kern="1200" cap="none" spc="0" normalizeH="0" baseline="0" noProof="0" dirty="0">
              <a:ln>
                <a:noFill/>
              </a:ln>
              <a:solidFill>
                <a:prstClr val="black"/>
              </a:solidFill>
              <a:effectLst/>
              <a:uLnTx/>
              <a:uFillTx/>
              <a:latin typeface="Verdana"/>
              <a:ea typeface="+mn-ea"/>
              <a:cs typeface="+mn-cs"/>
            </a:endParaRPr>
          </a:p>
        </p:txBody>
      </p:sp>
      <p:sp>
        <p:nvSpPr>
          <p:cNvPr id="78" name="Rounded Rectangle 77"/>
          <p:cNvSpPr/>
          <p:nvPr/>
        </p:nvSpPr>
        <p:spPr>
          <a:xfrm>
            <a:off x="376238" y="3510365"/>
            <a:ext cx="4060294" cy="872015"/>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prstClr val="white"/>
                </a:solidFill>
                <a:effectLst/>
                <a:uLnTx/>
                <a:uFillTx/>
                <a:latin typeface="Verdana"/>
                <a:ea typeface="+mn-ea"/>
                <a:cs typeface="+mn-cs"/>
              </a:rPr>
              <a:t>¿Qué es?</a:t>
            </a: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p:txBody>
      </p:sp>
      <p:sp>
        <p:nvSpPr>
          <p:cNvPr id="79" name="Rounded Rectangle 78"/>
          <p:cNvSpPr/>
          <p:nvPr/>
        </p:nvSpPr>
        <p:spPr>
          <a:xfrm>
            <a:off x="4610627" y="3818020"/>
            <a:ext cx="4137373" cy="26589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648000" rtlCol="0" anchor="t" anchorCtr="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500" b="0" i="0" u="none" strike="noStrike" kern="1200" cap="none" spc="0" normalizeH="0" baseline="0" noProof="0" dirty="0" smtClean="0">
                <a:ln>
                  <a:noFill/>
                </a:ln>
                <a:solidFill>
                  <a:prstClr val="black"/>
                </a:solidFill>
                <a:effectLst/>
                <a:uLnTx/>
                <a:uFillTx/>
                <a:latin typeface="Verdana"/>
                <a:ea typeface="+mn-ea"/>
                <a:cs typeface="+mn-cs"/>
              </a:rPr>
              <a:t>Trabajar con una situación o sistema real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500" b="0" i="0" u="none" strike="noStrike" kern="1200" cap="none" spc="0" normalizeH="0" baseline="0" noProof="0" dirty="0" smtClean="0">
                <a:ln>
                  <a:noFill/>
                </a:ln>
                <a:solidFill>
                  <a:prstClr val="black"/>
                </a:solidFill>
                <a:effectLst/>
                <a:uLnTx/>
                <a:uFillTx/>
                <a:latin typeface="Verdana"/>
                <a:ea typeface="+mn-ea"/>
                <a:cs typeface="+mn-cs"/>
              </a:rPr>
              <a:t>Contar con un sistema o evento totalmente replicado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80" name="Rounded Rectangle 79"/>
          <p:cNvSpPr/>
          <p:nvPr/>
        </p:nvSpPr>
        <p:spPr>
          <a:xfrm>
            <a:off x="4610627" y="3505603"/>
            <a:ext cx="4137373" cy="87677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prstClr val="white"/>
                </a:solidFill>
                <a:effectLst/>
                <a:uLnTx/>
                <a:uFillTx/>
                <a:latin typeface="Verdana"/>
                <a:ea typeface="+mn-ea"/>
                <a:cs typeface="+mn-cs"/>
              </a:rPr>
              <a:t>¿Qué NO es?</a:t>
            </a: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81" name="Picture 2" descr="\\Cagmasrv1\sso$\Gestion_Deloitte\Global_Brand\- Templates\Icons\Iconography Deloitte\Icon_Magnifying_glass_Green.png"/>
          <p:cNvPicPr>
            <a:picLocks noChangeAspect="1" noChangeArrowheads="1"/>
          </p:cNvPicPr>
          <p:nvPr/>
        </p:nvPicPr>
        <p:blipFill>
          <a:blip r:embed="rId3" cstate="screen">
            <a:biLevel thresh="25000"/>
            <a:extLst>
              <a:ext uri="{28A0092B-C50C-407E-A947-70E740481C1C}">
                <a14:useLocalDpi xmlns:a14="http://schemas.microsoft.com/office/drawing/2010/main" xmlns=""/>
              </a:ext>
            </a:extLst>
          </a:blip>
          <a:srcRect/>
          <a:stretch>
            <a:fillRect/>
          </a:stretch>
        </p:blipFill>
        <p:spPr bwMode="auto">
          <a:xfrm>
            <a:off x="550333" y="3649232"/>
            <a:ext cx="601134" cy="613133"/>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9" descr="C:\Users\jsauvageau\Desktop\5.png"/>
          <p:cNvPicPr>
            <a:picLocks noChangeAspect="1" noChangeArrowheads="1"/>
          </p:cNvPicPr>
          <p:nvPr/>
        </p:nvPicPr>
        <p:blipFill>
          <a:blip r:embed="rId4" cstate="screen">
            <a:biLevel thresh="25000"/>
            <a:extLst>
              <a:ext uri="{28A0092B-C50C-407E-A947-70E740481C1C}">
                <a14:useLocalDpi xmlns:a14="http://schemas.microsoft.com/office/drawing/2010/main" xmlns=""/>
              </a:ext>
            </a:extLst>
          </a:blip>
          <a:srcRect/>
          <a:stretch>
            <a:fillRect/>
          </a:stretch>
        </p:blipFill>
        <p:spPr bwMode="auto">
          <a:xfrm>
            <a:off x="4667054" y="3579798"/>
            <a:ext cx="718802" cy="7331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59548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Effect transition="in" filter="fade">
                                      <p:cBhvr>
                                        <p:cTn id="7" dur="500"/>
                                        <p:tgtEl>
                                          <p:spTgt spid="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P spid="77" grpId="0" animBg="1"/>
      <p:bldP spid="78" grpId="0" animBg="1"/>
      <p:bldP spid="79" grpId="0" animBg="1"/>
      <p:bldP spid="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smtClean="0"/>
              <a:t>Agenda</a:t>
            </a:r>
            <a:endParaRPr lang="en-US" noProof="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087763" y="1701751"/>
            <a:ext cx="4680000" cy="4680000"/>
          </a:xfrm>
          <a:prstGeom prst="rect">
            <a:avLst/>
          </a:prstGeom>
        </p:spPr>
      </p:pic>
      <p:sp>
        <p:nvSpPr>
          <p:cNvPr id="6" name="Text Placeholder 5"/>
          <p:cNvSpPr>
            <a:spLocks noGrp="1"/>
          </p:cNvSpPr>
          <p:nvPr>
            <p:ph sz="quarter" idx="10"/>
          </p:nvPr>
        </p:nvSpPr>
        <p:spPr>
          <a:xfrm>
            <a:off x="376238" y="1482507"/>
            <a:ext cx="4388267" cy="4716463"/>
          </a:xfrm>
        </p:spPr>
        <p:txBody>
          <a:bodyPr/>
          <a:lstStyle/>
          <a:p>
            <a:pPr marL="342900" indent="-342900">
              <a:buClr>
                <a:srgbClr val="92D050"/>
              </a:buClr>
              <a:buFont typeface="Arial" panose="020B0604020202020204" pitchFamily="34" charset="0"/>
              <a:buChar char="•"/>
            </a:pPr>
            <a:endParaRPr lang="es-PA" sz="2000" noProof="0" dirty="0" smtClean="0">
              <a:solidFill>
                <a:schemeClr val="tx2"/>
              </a:solidFill>
            </a:endParaRPr>
          </a:p>
          <a:p>
            <a:pPr marL="342900" indent="-342900">
              <a:buClr>
                <a:srgbClr val="92D050"/>
              </a:buClr>
              <a:buFont typeface="Arial" panose="020B0604020202020204" pitchFamily="34" charset="0"/>
              <a:buChar char="•"/>
            </a:pPr>
            <a:r>
              <a:rPr lang="es-PA" sz="2000" dirty="0">
                <a:solidFill>
                  <a:schemeClr val="tx2"/>
                </a:solidFill>
              </a:rPr>
              <a:t>C</a:t>
            </a:r>
            <a:r>
              <a:rPr lang="es-PA" sz="2000" noProof="0" dirty="0" err="1" smtClean="0">
                <a:solidFill>
                  <a:schemeClr val="tx2"/>
                </a:solidFill>
              </a:rPr>
              <a:t>onceptos</a:t>
            </a:r>
            <a:r>
              <a:rPr lang="es-PA" sz="2000" noProof="0" dirty="0" smtClean="0">
                <a:solidFill>
                  <a:schemeClr val="tx2"/>
                </a:solidFill>
              </a:rPr>
              <a:t> Generales de Gestión de Crisis</a:t>
            </a:r>
          </a:p>
          <a:p>
            <a:pPr marL="342900" indent="-342900">
              <a:buClr>
                <a:srgbClr val="92D050"/>
              </a:buClr>
              <a:buFont typeface="Arial" panose="020B0604020202020204" pitchFamily="34" charset="0"/>
              <a:buChar char="•"/>
            </a:pPr>
            <a:endParaRPr lang="es-PA" sz="2000" dirty="0">
              <a:solidFill>
                <a:schemeClr val="tx2"/>
              </a:solidFill>
            </a:endParaRPr>
          </a:p>
          <a:p>
            <a:pPr marL="342900" indent="-342900">
              <a:buClr>
                <a:srgbClr val="92D050"/>
              </a:buClr>
              <a:buFont typeface="Arial" panose="020B0604020202020204" pitchFamily="34" charset="0"/>
              <a:buChar char="•"/>
            </a:pPr>
            <a:r>
              <a:rPr lang="es-PA" sz="2000" noProof="0" dirty="0" smtClean="0">
                <a:solidFill>
                  <a:schemeClr val="tx2"/>
                </a:solidFill>
              </a:rPr>
              <a:t>Particularidades de una Crisis CYBER	</a:t>
            </a:r>
          </a:p>
          <a:p>
            <a:pPr marL="342900" indent="-342900">
              <a:buClr>
                <a:srgbClr val="92D050"/>
              </a:buClr>
              <a:buFont typeface="Arial" panose="020B0604020202020204" pitchFamily="34" charset="0"/>
              <a:buChar char="•"/>
            </a:pPr>
            <a:endParaRPr lang="es-PA" sz="2000" dirty="0">
              <a:solidFill>
                <a:schemeClr val="tx2"/>
              </a:solidFill>
            </a:endParaRPr>
          </a:p>
          <a:p>
            <a:pPr marL="342900" indent="-342900">
              <a:buClr>
                <a:srgbClr val="92D050"/>
              </a:buClr>
              <a:buFont typeface="Arial" panose="020B0604020202020204" pitchFamily="34" charset="0"/>
              <a:buChar char="•"/>
            </a:pPr>
            <a:r>
              <a:rPr lang="es-PA" sz="2000" noProof="0" dirty="0" smtClean="0">
                <a:solidFill>
                  <a:schemeClr val="tx2"/>
                </a:solidFill>
              </a:rPr>
              <a:t>Ejercicio de CYBER Simulación	</a:t>
            </a:r>
          </a:p>
          <a:p>
            <a:pPr marL="342900" indent="-342900">
              <a:buClr>
                <a:srgbClr val="92D050"/>
              </a:buClr>
              <a:buFont typeface="Arial" panose="020B0604020202020204" pitchFamily="34" charset="0"/>
              <a:buChar char="•"/>
            </a:pPr>
            <a:endParaRPr lang="es-PA" sz="2000" dirty="0">
              <a:solidFill>
                <a:schemeClr val="tx2"/>
              </a:solidFill>
            </a:endParaRPr>
          </a:p>
          <a:p>
            <a:pPr marL="342900" indent="-342900">
              <a:buClr>
                <a:srgbClr val="92D050"/>
              </a:buClr>
              <a:buFont typeface="Arial" panose="020B0604020202020204" pitchFamily="34" charset="0"/>
              <a:buChar char="•"/>
            </a:pPr>
            <a:r>
              <a:rPr lang="es-PA" sz="2000" dirty="0" smtClean="0">
                <a:solidFill>
                  <a:schemeClr val="tx2"/>
                </a:solidFill>
              </a:rPr>
              <a:t>Cierre de la Actividad</a:t>
            </a:r>
            <a:r>
              <a:rPr lang="es-PA" sz="2000" dirty="0" smtClean="0"/>
              <a:t>	</a:t>
            </a:r>
            <a:endParaRPr lang="es-PA" sz="2000" noProof="0" dirty="0"/>
          </a:p>
        </p:txBody>
      </p:sp>
    </p:spTree>
    <p:extLst>
      <p:ext uri="{BB962C8B-B14F-4D97-AF65-F5344CB8AC3E}">
        <p14:creationId xmlns:p14="http://schemas.microsoft.com/office/powerpoint/2010/main" xmlns="" val="274667134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Resumen</a:t>
            </a:r>
            <a:endParaRPr lang="es-AR" dirty="0"/>
          </a:p>
        </p:txBody>
      </p:sp>
      <p:sp>
        <p:nvSpPr>
          <p:cNvPr id="3" name="Title 2"/>
          <p:cNvSpPr>
            <a:spLocks noGrp="1"/>
          </p:cNvSpPr>
          <p:nvPr>
            <p:ph type="title"/>
          </p:nvPr>
        </p:nvSpPr>
        <p:spPr/>
        <p:txBody>
          <a:bodyPr/>
          <a:lstStyle/>
          <a:p>
            <a:r>
              <a:rPr lang="es-AR" dirty="0" smtClean="0"/>
              <a:t>Ejercicio de Simulación</a:t>
            </a:r>
            <a:endParaRPr lang="es-AR" dirty="0"/>
          </a:p>
        </p:txBody>
      </p:sp>
      <p:grpSp>
        <p:nvGrpSpPr>
          <p:cNvPr id="4" name="Group 3"/>
          <p:cNvGrpSpPr/>
          <p:nvPr/>
        </p:nvGrpSpPr>
        <p:grpSpPr>
          <a:xfrm>
            <a:off x="446261" y="1267133"/>
            <a:ext cx="8439802" cy="5184468"/>
            <a:chOff x="446261" y="1267133"/>
            <a:chExt cx="8439802" cy="5184468"/>
          </a:xfrm>
        </p:grpSpPr>
        <p:sp>
          <p:nvSpPr>
            <p:cNvPr id="10" name="AutoShape 10"/>
            <p:cNvSpPr>
              <a:spLocks noChangeArrowheads="1"/>
            </p:cNvSpPr>
            <p:nvPr/>
          </p:nvSpPr>
          <p:spPr bwMode="auto">
            <a:xfrm>
              <a:off x="2680146" y="1270000"/>
              <a:ext cx="1660525" cy="698400"/>
            </a:xfrm>
            <a:prstGeom prst="chevron">
              <a:avLst>
                <a:gd name="adj" fmla="val 27802"/>
              </a:avLst>
            </a:prstGeom>
            <a:solidFill>
              <a:srgbClr val="00A1DE"/>
            </a:solidFill>
            <a:ln w="12700" algn="ctr">
              <a:solidFill>
                <a:schemeClr val="accent3"/>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6000"/>
                </a:lnSpc>
                <a:spcBef>
                  <a:spcPts val="0"/>
                </a:spcBef>
                <a:spcAft>
                  <a:spcPts val="0"/>
                </a:spcAft>
                <a:buClr>
                  <a:prstClr val="black"/>
                </a:buClr>
                <a:buSzTx/>
                <a:buFont typeface="Times New Roman" pitchFamily="18" charset="0"/>
                <a:buNone/>
                <a:tabLst/>
                <a:defRPr/>
              </a:pPr>
              <a:r>
                <a:rPr kumimoji="0" lang="es-AR" altLang="ja-JP" sz="1400" b="1" i="0" u="none" strike="noStrike" kern="1200" cap="none" spc="0" normalizeH="0" baseline="0" noProof="0" dirty="0" smtClean="0">
                  <a:ln>
                    <a:noFill/>
                  </a:ln>
                  <a:solidFill>
                    <a:prstClr val="white"/>
                  </a:solidFill>
                  <a:effectLst/>
                  <a:uLnTx/>
                  <a:uFillTx/>
                  <a:latin typeface="Verdana"/>
                  <a:ea typeface="+mn-ea"/>
                  <a:cs typeface="+mn-cs"/>
                </a:rPr>
                <a:t>Descripción de Roles</a:t>
              </a:r>
              <a:endParaRPr kumimoji="0" lang="es-AR" altLang="ja-JP" sz="1400" b="1"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AutoShape 11"/>
            <p:cNvSpPr>
              <a:spLocks noChangeArrowheads="1"/>
            </p:cNvSpPr>
            <p:nvPr/>
          </p:nvSpPr>
          <p:spPr bwMode="auto">
            <a:xfrm>
              <a:off x="1169988" y="1269999"/>
              <a:ext cx="1541462" cy="696911"/>
            </a:xfrm>
            <a:prstGeom prst="homePlate">
              <a:avLst>
                <a:gd name="adj" fmla="val 28686"/>
              </a:avLst>
            </a:prstGeom>
            <a:solidFill>
              <a:schemeClr val="accent5"/>
            </a:solidFill>
            <a:ln w="12700" algn="ctr">
              <a:solidFill>
                <a:schemeClr val="accent3"/>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400" b="1" i="0" u="none" strike="noStrike" kern="1200" cap="none" spc="0" normalizeH="0" baseline="0" noProof="0" dirty="0" smtClean="0">
                  <a:ln>
                    <a:noFill/>
                  </a:ln>
                  <a:solidFill>
                    <a:prstClr val="white"/>
                  </a:solidFill>
                  <a:effectLst/>
                  <a:uLnTx/>
                  <a:uFillTx/>
                  <a:latin typeface="Verdana"/>
                  <a:ea typeface="+mn-ea"/>
                  <a:cs typeface="+mn-cs"/>
                </a:rPr>
                <a:t>Descripción del Contexto</a:t>
              </a:r>
              <a:endParaRPr kumimoji="0" lang="es-AR" altLang="ja-JP" sz="1400" b="1" i="0" u="none" strike="noStrike" kern="1200" cap="none" spc="0" normalizeH="0" baseline="0" noProof="0" dirty="0">
                <a:ln>
                  <a:noFill/>
                </a:ln>
                <a:solidFill>
                  <a:prstClr val="white"/>
                </a:solidFill>
                <a:effectLst/>
                <a:uLnTx/>
                <a:uFillTx/>
                <a:latin typeface="Verdana"/>
                <a:ea typeface="+mn-ea"/>
                <a:cs typeface="+mn-cs"/>
              </a:endParaRPr>
            </a:p>
          </p:txBody>
        </p:sp>
        <p:sp>
          <p:nvSpPr>
            <p:cNvPr id="12" name="Rectangle 12"/>
            <p:cNvSpPr>
              <a:spLocks noChangeArrowheads="1"/>
            </p:cNvSpPr>
            <p:nvPr/>
          </p:nvSpPr>
          <p:spPr bwMode="auto">
            <a:xfrm>
              <a:off x="1166018" y="2075199"/>
              <a:ext cx="1343267" cy="4376401"/>
            </a:xfrm>
            <a:prstGeom prst="rect">
              <a:avLst/>
            </a:prstGeom>
            <a:solidFill>
              <a:srgbClr val="DCDCDC"/>
            </a:solidFill>
            <a:ln w="12700" algn="ctr">
              <a:solidFill>
                <a:schemeClr val="bg1"/>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ＭＳ Ｐゴシック" charset="-128"/>
                <a:cs typeface="+mn-cs"/>
              </a:endParaRPr>
            </a:p>
          </p:txBody>
        </p:sp>
        <p:sp>
          <p:nvSpPr>
            <p:cNvPr id="13" name="Rectangle 18"/>
            <p:cNvSpPr>
              <a:spLocks noChangeArrowheads="1"/>
            </p:cNvSpPr>
            <p:nvPr/>
          </p:nvSpPr>
          <p:spPr bwMode="auto">
            <a:xfrm>
              <a:off x="2680146" y="2075200"/>
              <a:ext cx="1465304" cy="4376400"/>
            </a:xfrm>
            <a:prstGeom prst="rect">
              <a:avLst/>
            </a:prstGeom>
            <a:solidFill>
              <a:srgbClr val="DCDCDC"/>
            </a:solidFill>
            <a:ln w="12700" algn="ctr">
              <a:solidFill>
                <a:schemeClr val="bg1"/>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ＭＳ Ｐゴシック" charset="-128"/>
                <a:cs typeface="+mn-cs"/>
              </a:endParaRPr>
            </a:p>
          </p:txBody>
        </p:sp>
        <p:sp>
          <p:nvSpPr>
            <p:cNvPr id="14" name="AutoShape 6"/>
            <p:cNvSpPr>
              <a:spLocks noChangeArrowheads="1"/>
            </p:cNvSpPr>
            <p:nvPr/>
          </p:nvSpPr>
          <p:spPr bwMode="auto">
            <a:xfrm>
              <a:off x="2370656" y="3984441"/>
              <a:ext cx="432000" cy="336550"/>
            </a:xfrm>
            <a:prstGeom prst="rightArrow">
              <a:avLst>
                <a:gd name="adj1" fmla="val 50000"/>
                <a:gd name="adj2" fmla="val 50244"/>
              </a:avLst>
            </a:prstGeom>
            <a:solidFill>
              <a:srgbClr val="313131"/>
            </a:solidFill>
            <a:ln w="12700" algn="ctr">
              <a:solidFill>
                <a:schemeClr val="bg1"/>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15" name="AutoShape 28"/>
            <p:cNvSpPr>
              <a:spLocks noChangeArrowheads="1"/>
            </p:cNvSpPr>
            <p:nvPr/>
          </p:nvSpPr>
          <p:spPr bwMode="auto">
            <a:xfrm>
              <a:off x="4309367" y="1270000"/>
              <a:ext cx="2304000" cy="698400"/>
            </a:xfrm>
            <a:prstGeom prst="chevron">
              <a:avLst>
                <a:gd name="adj" fmla="val 29754"/>
              </a:avLst>
            </a:prstGeom>
            <a:solidFill>
              <a:schemeClr val="accent1"/>
            </a:solidFill>
            <a:ln w="12700" algn="ctr">
              <a:no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smtClean="0">
                  <a:ln>
                    <a:noFill/>
                  </a:ln>
                  <a:solidFill>
                    <a:prstClr val="white"/>
                  </a:solidFill>
                  <a:effectLst/>
                  <a:uLnTx/>
                  <a:uFillTx/>
                  <a:latin typeface="Verdana"/>
                  <a:ea typeface="+mn-ea"/>
                  <a:cs typeface="+mn-cs"/>
                </a:rPr>
                <a:t>Movimientos</a:t>
              </a:r>
              <a:endParaRPr kumimoji="0" lang="es-AR" altLang="ja-JP" sz="1400" b="1" i="0" u="none" strike="noStrike" kern="1200" cap="none" spc="0" normalizeH="0" baseline="0" noProof="0" dirty="0">
                <a:ln>
                  <a:noFill/>
                </a:ln>
                <a:solidFill>
                  <a:prstClr val="white"/>
                </a:solidFill>
                <a:effectLst/>
                <a:uLnTx/>
                <a:uFillTx/>
                <a:latin typeface="Verdana"/>
                <a:ea typeface="+mn-ea"/>
                <a:cs typeface="+mn-cs"/>
              </a:endParaRPr>
            </a:p>
          </p:txBody>
        </p:sp>
        <p:sp>
          <p:nvSpPr>
            <p:cNvPr id="16" name="Rectangle 36"/>
            <p:cNvSpPr>
              <a:spLocks noChangeArrowheads="1"/>
            </p:cNvSpPr>
            <p:nvPr/>
          </p:nvSpPr>
          <p:spPr bwMode="auto">
            <a:xfrm>
              <a:off x="4316311" y="2075200"/>
              <a:ext cx="2100403" cy="4376400"/>
            </a:xfrm>
            <a:prstGeom prst="rect">
              <a:avLst/>
            </a:prstGeom>
            <a:solidFill>
              <a:srgbClr val="DCDCDC"/>
            </a:solidFill>
            <a:ln w="12700" algn="ctr">
              <a:solidFill>
                <a:schemeClr val="bg1"/>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ＭＳ Ｐゴシック" charset="-128"/>
                <a:cs typeface="+mn-cs"/>
              </a:endParaRPr>
            </a:p>
          </p:txBody>
        </p:sp>
        <p:sp>
          <p:nvSpPr>
            <p:cNvPr id="18" name="AutoShape 28"/>
            <p:cNvSpPr>
              <a:spLocks noChangeArrowheads="1"/>
            </p:cNvSpPr>
            <p:nvPr/>
          </p:nvSpPr>
          <p:spPr bwMode="auto">
            <a:xfrm>
              <a:off x="6582063" y="1267133"/>
              <a:ext cx="2304000" cy="698400"/>
            </a:xfrm>
            <a:prstGeom prst="chevron">
              <a:avLst>
                <a:gd name="adj" fmla="val 29754"/>
              </a:avLst>
            </a:prstGeom>
            <a:solidFill>
              <a:schemeClr val="accent2"/>
            </a:solidFill>
            <a:ln w="12700" algn="ctr">
              <a:no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dirty="0" smtClean="0">
                  <a:ln>
                    <a:noFill/>
                  </a:ln>
                  <a:solidFill>
                    <a:prstClr val="white"/>
                  </a:solidFill>
                  <a:effectLst/>
                  <a:uLnTx/>
                  <a:uFillTx/>
                  <a:latin typeface="Verdana"/>
                  <a:ea typeface="+mn-ea"/>
                  <a:cs typeface="+mn-cs"/>
                </a:rPr>
                <a:t>Cierre</a:t>
              </a:r>
              <a:endParaRPr kumimoji="0" lang="es-AR" altLang="ja-JP" sz="1400" b="1" i="0" u="none" strike="noStrike" kern="1200" cap="none" spc="0" normalizeH="0" baseline="0" noProof="0" dirty="0">
                <a:ln>
                  <a:noFill/>
                </a:ln>
                <a:solidFill>
                  <a:prstClr val="white"/>
                </a:solidFill>
                <a:effectLst/>
                <a:uLnTx/>
                <a:uFillTx/>
                <a:latin typeface="Verdana"/>
                <a:ea typeface="+mn-ea"/>
                <a:cs typeface="+mn-cs"/>
              </a:endParaRPr>
            </a:p>
          </p:txBody>
        </p:sp>
        <p:sp>
          <p:nvSpPr>
            <p:cNvPr id="19" name="Rectangle 15"/>
            <p:cNvSpPr>
              <a:spLocks noChangeArrowheads="1"/>
            </p:cNvSpPr>
            <p:nvPr/>
          </p:nvSpPr>
          <p:spPr bwMode="auto">
            <a:xfrm rot="16200000">
              <a:off x="411372" y="1302022"/>
              <a:ext cx="699778" cy="630000"/>
            </a:xfrm>
            <a:prstGeom prst="rect">
              <a:avLst/>
            </a:prstGeom>
            <a:solidFill>
              <a:schemeClr val="bg1"/>
            </a:solidFill>
            <a:ln w="28575">
              <a:solidFill>
                <a:schemeClr val="tx2"/>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200" b="0" i="0" u="none" strike="noStrike" kern="1200" cap="none" spc="0" normalizeH="0" baseline="0" noProof="0" dirty="0" smtClean="0">
                  <a:ln>
                    <a:noFill/>
                  </a:ln>
                  <a:solidFill>
                    <a:srgbClr val="313131"/>
                  </a:solidFill>
                  <a:effectLst/>
                  <a:uLnTx/>
                  <a:uFillTx/>
                  <a:latin typeface="Verdana"/>
                  <a:ea typeface="+mn-ea"/>
                  <a:cs typeface="+mn-cs"/>
                </a:rPr>
                <a:t>Línea de Tiempo</a:t>
              </a:r>
              <a:endParaRPr kumimoji="0" lang="es-AR" altLang="ja-JP" sz="1200" b="0" i="0" u="none" strike="noStrike" kern="1200" cap="none" spc="0" normalizeH="0" baseline="0" noProof="0" dirty="0">
                <a:ln>
                  <a:noFill/>
                </a:ln>
                <a:solidFill>
                  <a:srgbClr val="313131"/>
                </a:solidFill>
                <a:effectLst/>
                <a:uLnTx/>
                <a:uFillTx/>
                <a:latin typeface="Verdana"/>
                <a:ea typeface="+mn-ea"/>
                <a:cs typeface="+mn-cs"/>
              </a:endParaRPr>
            </a:p>
          </p:txBody>
        </p:sp>
        <p:sp>
          <p:nvSpPr>
            <p:cNvPr id="20" name="Rectangle 15"/>
            <p:cNvSpPr>
              <a:spLocks noChangeArrowheads="1"/>
            </p:cNvSpPr>
            <p:nvPr/>
          </p:nvSpPr>
          <p:spPr bwMode="auto">
            <a:xfrm rot="16200000">
              <a:off x="-1426940" y="3948400"/>
              <a:ext cx="4376402" cy="630000"/>
            </a:xfrm>
            <a:prstGeom prst="rect">
              <a:avLst/>
            </a:prstGeom>
            <a:solidFill>
              <a:schemeClr val="bg1"/>
            </a:solidFill>
            <a:ln w="28575">
              <a:solidFill>
                <a:schemeClr val="tx2"/>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400" b="0" i="0" u="none" strike="noStrike" kern="1200" cap="none" spc="0" normalizeH="0" baseline="0" noProof="0" dirty="0" smtClean="0">
                  <a:ln>
                    <a:noFill/>
                  </a:ln>
                  <a:solidFill>
                    <a:srgbClr val="313131"/>
                  </a:solidFill>
                  <a:effectLst/>
                  <a:uLnTx/>
                  <a:uFillTx/>
                  <a:latin typeface="Verdana"/>
                  <a:ea typeface="+mn-ea"/>
                  <a:cs typeface="+mn-cs"/>
                </a:rPr>
                <a:t>Dinámica</a:t>
              </a:r>
              <a:endParaRPr kumimoji="0" lang="es-AR" altLang="ja-JP" sz="1400" b="0" i="0" u="none" strike="noStrike" kern="1200" cap="none" spc="0" normalizeH="0" baseline="0" noProof="0" dirty="0">
                <a:ln>
                  <a:noFill/>
                </a:ln>
                <a:solidFill>
                  <a:srgbClr val="313131"/>
                </a:solidFill>
                <a:effectLst/>
                <a:uLnTx/>
                <a:uFillTx/>
                <a:latin typeface="Verdana"/>
                <a:ea typeface="+mn-ea"/>
                <a:cs typeface="+mn-cs"/>
              </a:endParaRPr>
            </a:p>
          </p:txBody>
        </p:sp>
        <p:sp>
          <p:nvSpPr>
            <p:cNvPr id="27" name="Rectangle 39"/>
            <p:cNvSpPr>
              <a:spLocks noChangeArrowheads="1"/>
            </p:cNvSpPr>
            <p:nvPr/>
          </p:nvSpPr>
          <p:spPr bwMode="auto">
            <a:xfrm>
              <a:off x="4718000" y="2270644"/>
              <a:ext cx="1404000" cy="447156"/>
            </a:xfrm>
            <a:prstGeom prst="rect">
              <a:avLst/>
            </a:prstGeom>
            <a:solidFill>
              <a:schemeClr val="accent1"/>
            </a:solidFill>
            <a:ln w="12700">
              <a:no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200" b="0" i="0" u="none" strike="noStrike" kern="1200" cap="none" spc="0" normalizeH="0" baseline="0" noProof="0" dirty="0" smtClean="0">
                  <a:ln>
                    <a:noFill/>
                  </a:ln>
                  <a:solidFill>
                    <a:prstClr val="white"/>
                  </a:solidFill>
                  <a:effectLst/>
                  <a:uLnTx/>
                  <a:uFillTx/>
                  <a:latin typeface="Verdana"/>
                  <a:ea typeface="+mn-ea"/>
                  <a:cs typeface="+mn-cs"/>
                </a:rPr>
                <a:t>Movimiento 1</a:t>
              </a:r>
              <a:endParaRPr kumimoji="0" lang="es-AR" altLang="ja-JP" sz="12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28" name="Group 27"/>
            <p:cNvGrpSpPr/>
            <p:nvPr/>
          </p:nvGrpSpPr>
          <p:grpSpPr>
            <a:xfrm>
              <a:off x="4717516" y="2890818"/>
              <a:ext cx="1381820" cy="603959"/>
              <a:chOff x="4486180" y="3027257"/>
              <a:chExt cx="1381820" cy="603959"/>
            </a:xfrm>
          </p:grpSpPr>
          <p:sp>
            <p:nvSpPr>
              <p:cNvPr id="29" name="Oval 41"/>
              <p:cNvSpPr>
                <a:spLocks noChangeArrowheads="1"/>
              </p:cNvSpPr>
              <p:nvPr/>
            </p:nvSpPr>
            <p:spPr bwMode="auto">
              <a:xfrm>
                <a:off x="4588011" y="3056294"/>
                <a:ext cx="1188000" cy="540000"/>
              </a:xfrm>
              <a:prstGeom prst="ellipse">
                <a:avLst/>
              </a:prstGeom>
              <a:solidFill>
                <a:schemeClr val="tx2"/>
              </a:solidFill>
              <a:ln w="12700" algn="ctr">
                <a:noFill/>
                <a:round/>
                <a:headEnd type="none" w="sm" len="sm"/>
                <a:tailEnd type="none" w="sm" len="sm"/>
              </a:ln>
            </p:spPr>
            <p:txBody>
              <a:bodyPr wrap="square"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100" b="0" i="0" u="none" strike="noStrike" kern="1200" cap="none" spc="0" normalizeH="0" baseline="0" noProof="0" dirty="0" smtClean="0">
                    <a:ln>
                      <a:noFill/>
                    </a:ln>
                    <a:solidFill>
                      <a:prstClr val="white"/>
                    </a:solidFill>
                    <a:effectLst/>
                    <a:uLnTx/>
                    <a:uFillTx/>
                    <a:latin typeface="Verdana"/>
                    <a:ea typeface="+mn-ea"/>
                    <a:cs typeface="+mn-cs"/>
                  </a:rPr>
                  <a:t>Discusión</a:t>
                </a:r>
                <a:endParaRPr kumimoji="0" lang="es-AR" altLang="ja-JP" sz="1100" b="0" i="0" u="none" strike="noStrike" kern="1200" cap="none" spc="0" normalizeH="0" baseline="0" noProof="0" dirty="0">
                  <a:ln>
                    <a:noFill/>
                  </a:ln>
                  <a:solidFill>
                    <a:prstClr val="white"/>
                  </a:solidFill>
                  <a:effectLst/>
                  <a:uLnTx/>
                  <a:uFillTx/>
                  <a:latin typeface="Verdana"/>
                  <a:ea typeface="+mn-ea"/>
                  <a:cs typeface="+mn-cs"/>
                </a:endParaRPr>
              </a:p>
            </p:txBody>
          </p:sp>
          <p:sp>
            <p:nvSpPr>
              <p:cNvPr id="30" name="Curved Down Arrow 29"/>
              <p:cNvSpPr/>
              <p:nvPr/>
            </p:nvSpPr>
            <p:spPr>
              <a:xfrm>
                <a:off x="4508361" y="3027257"/>
                <a:ext cx="1359639" cy="211460"/>
              </a:xfrm>
              <a:prstGeom prst="curved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Verdana"/>
                  <a:ea typeface="+mn-ea"/>
                  <a:cs typeface="+mn-cs"/>
                </a:endParaRPr>
              </a:p>
            </p:txBody>
          </p:sp>
          <p:sp>
            <p:nvSpPr>
              <p:cNvPr id="31" name="Curved Down Arrow 30"/>
              <p:cNvSpPr/>
              <p:nvPr/>
            </p:nvSpPr>
            <p:spPr>
              <a:xfrm flipH="1" flipV="1">
                <a:off x="4486180" y="3419756"/>
                <a:ext cx="1359639" cy="211460"/>
              </a:xfrm>
              <a:prstGeom prst="curved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32" name="Rectangle 39"/>
            <p:cNvSpPr>
              <a:spLocks noChangeArrowheads="1"/>
            </p:cNvSpPr>
            <p:nvPr/>
          </p:nvSpPr>
          <p:spPr bwMode="auto">
            <a:xfrm>
              <a:off x="4739697" y="3667795"/>
              <a:ext cx="1404000" cy="447156"/>
            </a:xfrm>
            <a:prstGeom prst="rect">
              <a:avLst/>
            </a:prstGeom>
            <a:solidFill>
              <a:schemeClr val="accent1"/>
            </a:solidFill>
            <a:ln w="12700">
              <a:no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200" b="0" i="0" u="none" strike="noStrike" kern="1200" cap="none" spc="0" normalizeH="0" baseline="0" noProof="0" dirty="0" smtClean="0">
                  <a:ln>
                    <a:noFill/>
                  </a:ln>
                  <a:solidFill>
                    <a:prstClr val="white"/>
                  </a:solidFill>
                  <a:effectLst/>
                  <a:uLnTx/>
                  <a:uFillTx/>
                  <a:latin typeface="Verdana"/>
                  <a:ea typeface="+mn-ea"/>
                  <a:cs typeface="+mn-cs"/>
                </a:rPr>
                <a:t>Movimiento 2</a:t>
              </a:r>
              <a:endParaRPr kumimoji="0" lang="es-AR" altLang="ja-JP" sz="12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33" name="Group 32"/>
            <p:cNvGrpSpPr/>
            <p:nvPr/>
          </p:nvGrpSpPr>
          <p:grpSpPr>
            <a:xfrm>
              <a:off x="4697451" y="4287969"/>
              <a:ext cx="1381820" cy="603959"/>
              <a:chOff x="4486180" y="3027257"/>
              <a:chExt cx="1381820" cy="603959"/>
            </a:xfrm>
          </p:grpSpPr>
          <p:sp>
            <p:nvSpPr>
              <p:cNvPr id="34" name="Oval 41"/>
              <p:cNvSpPr>
                <a:spLocks noChangeArrowheads="1"/>
              </p:cNvSpPr>
              <p:nvPr/>
            </p:nvSpPr>
            <p:spPr bwMode="auto">
              <a:xfrm>
                <a:off x="4588011" y="3056294"/>
                <a:ext cx="1188000" cy="540000"/>
              </a:xfrm>
              <a:prstGeom prst="ellipse">
                <a:avLst/>
              </a:prstGeom>
              <a:solidFill>
                <a:schemeClr val="tx2"/>
              </a:solidFill>
              <a:ln w="12700" algn="ctr">
                <a:noFill/>
                <a:round/>
                <a:headEnd type="none" w="sm" len="sm"/>
                <a:tailEnd type="none" w="sm" len="sm"/>
              </a:ln>
            </p:spPr>
            <p:txBody>
              <a:bodyPr wrap="square"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100" b="0" i="0" u="none" strike="noStrike" kern="1200" cap="none" spc="0" normalizeH="0" baseline="0" noProof="0" dirty="0" smtClean="0">
                    <a:ln>
                      <a:noFill/>
                    </a:ln>
                    <a:solidFill>
                      <a:prstClr val="white"/>
                    </a:solidFill>
                    <a:effectLst/>
                    <a:uLnTx/>
                    <a:uFillTx/>
                    <a:latin typeface="Verdana"/>
                    <a:ea typeface="+mn-ea"/>
                    <a:cs typeface="+mn-cs"/>
                  </a:rPr>
                  <a:t>Discusión</a:t>
                </a:r>
                <a:endParaRPr kumimoji="0" lang="es-AR" altLang="ja-JP" sz="1100" b="0" i="0" u="none" strike="noStrike" kern="1200" cap="none" spc="0" normalizeH="0" baseline="0" noProof="0" dirty="0">
                  <a:ln>
                    <a:noFill/>
                  </a:ln>
                  <a:solidFill>
                    <a:prstClr val="white"/>
                  </a:solidFill>
                  <a:effectLst/>
                  <a:uLnTx/>
                  <a:uFillTx/>
                  <a:latin typeface="Verdana"/>
                  <a:ea typeface="+mn-ea"/>
                  <a:cs typeface="+mn-cs"/>
                </a:endParaRPr>
              </a:p>
            </p:txBody>
          </p:sp>
          <p:sp>
            <p:nvSpPr>
              <p:cNvPr id="35" name="Curved Down Arrow 34"/>
              <p:cNvSpPr/>
              <p:nvPr/>
            </p:nvSpPr>
            <p:spPr>
              <a:xfrm>
                <a:off x="4508361" y="3027257"/>
                <a:ext cx="1359639" cy="211460"/>
              </a:xfrm>
              <a:prstGeom prst="curved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Verdana"/>
                  <a:ea typeface="+mn-ea"/>
                  <a:cs typeface="+mn-cs"/>
                </a:endParaRPr>
              </a:p>
            </p:txBody>
          </p:sp>
          <p:sp>
            <p:nvSpPr>
              <p:cNvPr id="36" name="Curved Down Arrow 35"/>
              <p:cNvSpPr/>
              <p:nvPr/>
            </p:nvSpPr>
            <p:spPr>
              <a:xfrm flipH="1" flipV="1">
                <a:off x="4486180" y="3419756"/>
                <a:ext cx="1359639" cy="211460"/>
              </a:xfrm>
              <a:prstGeom prst="curved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37" name="Right Arrow 36"/>
            <p:cNvSpPr/>
            <p:nvPr/>
          </p:nvSpPr>
          <p:spPr>
            <a:xfrm rot="5400000">
              <a:off x="2413148" y="4140010"/>
              <a:ext cx="4320000" cy="2520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Verdana"/>
                <a:ea typeface="+mn-ea"/>
                <a:cs typeface="+mn-cs"/>
              </a:endParaRPr>
            </a:p>
          </p:txBody>
        </p:sp>
        <p:sp>
          <p:nvSpPr>
            <p:cNvPr id="38" name="Rectangle 36"/>
            <p:cNvSpPr>
              <a:spLocks noChangeArrowheads="1"/>
            </p:cNvSpPr>
            <p:nvPr/>
          </p:nvSpPr>
          <p:spPr bwMode="auto">
            <a:xfrm>
              <a:off x="6582063" y="2056381"/>
              <a:ext cx="2100403" cy="4376400"/>
            </a:xfrm>
            <a:prstGeom prst="rect">
              <a:avLst/>
            </a:prstGeom>
            <a:solidFill>
              <a:srgbClr val="DCDCDC"/>
            </a:solidFill>
            <a:ln w="12700" algn="ctr">
              <a:solidFill>
                <a:schemeClr val="bg1"/>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ＭＳ Ｐゴシック" charset="-128"/>
                <a:cs typeface="+mn-cs"/>
              </a:endParaRPr>
            </a:p>
          </p:txBody>
        </p:sp>
        <p:sp>
          <p:nvSpPr>
            <p:cNvPr id="44" name="Right Arrow 43"/>
            <p:cNvSpPr/>
            <p:nvPr/>
          </p:nvSpPr>
          <p:spPr>
            <a:xfrm rot="5400000">
              <a:off x="4678900" y="4121191"/>
              <a:ext cx="4320000" cy="2520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Verdana"/>
                <a:ea typeface="+mn-ea"/>
                <a:cs typeface="+mn-cs"/>
              </a:endParaRPr>
            </a:p>
          </p:txBody>
        </p:sp>
        <p:sp>
          <p:nvSpPr>
            <p:cNvPr id="45" name="Rectangle 39"/>
            <p:cNvSpPr>
              <a:spLocks noChangeArrowheads="1"/>
            </p:cNvSpPr>
            <p:nvPr/>
          </p:nvSpPr>
          <p:spPr bwMode="auto">
            <a:xfrm>
              <a:off x="7032063" y="2209089"/>
              <a:ext cx="1404000" cy="447156"/>
            </a:xfrm>
            <a:prstGeom prst="rect">
              <a:avLst/>
            </a:prstGeom>
            <a:solidFill>
              <a:schemeClr val="accent2"/>
            </a:solidFill>
            <a:ln w="12700">
              <a:no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200" b="0" i="0" u="none" strike="noStrike" kern="1200" cap="none" spc="0" normalizeH="0" baseline="0" noProof="0" dirty="0" smtClean="0">
                  <a:ln>
                    <a:noFill/>
                  </a:ln>
                  <a:solidFill>
                    <a:prstClr val="white"/>
                  </a:solidFill>
                  <a:effectLst/>
                  <a:uLnTx/>
                  <a:uFillTx/>
                  <a:latin typeface="Verdana"/>
                  <a:ea typeface="+mn-ea"/>
                  <a:cs typeface="+mn-cs"/>
                </a:rPr>
                <a:t>Presentación de observadores</a:t>
              </a:r>
              <a:endParaRPr kumimoji="0" lang="es-AR" altLang="ja-JP"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46" name="AutoShape 6"/>
            <p:cNvSpPr>
              <a:spLocks noChangeArrowheads="1"/>
            </p:cNvSpPr>
            <p:nvPr/>
          </p:nvSpPr>
          <p:spPr bwMode="auto">
            <a:xfrm>
              <a:off x="4034893" y="3984441"/>
              <a:ext cx="432000" cy="336550"/>
            </a:xfrm>
            <a:prstGeom prst="rightArrow">
              <a:avLst>
                <a:gd name="adj1" fmla="val 50000"/>
                <a:gd name="adj2" fmla="val 50244"/>
              </a:avLst>
            </a:prstGeom>
            <a:solidFill>
              <a:srgbClr val="313131"/>
            </a:solidFill>
            <a:ln w="12700" algn="ctr">
              <a:solidFill>
                <a:schemeClr val="bg1"/>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47" name="AutoShape 6"/>
            <p:cNvSpPr>
              <a:spLocks noChangeArrowheads="1"/>
            </p:cNvSpPr>
            <p:nvPr/>
          </p:nvSpPr>
          <p:spPr bwMode="auto">
            <a:xfrm>
              <a:off x="6271136" y="3984441"/>
              <a:ext cx="432000" cy="336550"/>
            </a:xfrm>
            <a:prstGeom prst="rightArrow">
              <a:avLst>
                <a:gd name="adj1" fmla="val 50000"/>
                <a:gd name="adj2" fmla="val 50244"/>
              </a:avLst>
            </a:prstGeom>
            <a:solidFill>
              <a:srgbClr val="313131"/>
            </a:solidFill>
            <a:ln w="12700" algn="ctr">
              <a:solidFill>
                <a:schemeClr val="bg1"/>
              </a:solid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48" name="Rectangle 39"/>
            <p:cNvSpPr>
              <a:spLocks noChangeArrowheads="1"/>
            </p:cNvSpPr>
            <p:nvPr/>
          </p:nvSpPr>
          <p:spPr bwMode="auto">
            <a:xfrm>
              <a:off x="7035800" y="2956444"/>
              <a:ext cx="1404000" cy="447156"/>
            </a:xfrm>
            <a:prstGeom prst="rect">
              <a:avLst/>
            </a:prstGeom>
            <a:solidFill>
              <a:schemeClr val="accent2"/>
            </a:solidFill>
            <a:ln w="12700">
              <a:no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200" b="0" i="0" u="none" strike="noStrike" kern="1200" cap="none" spc="0" normalizeH="0" baseline="0" noProof="0" dirty="0" smtClean="0">
                  <a:ln>
                    <a:noFill/>
                  </a:ln>
                  <a:solidFill>
                    <a:prstClr val="white"/>
                  </a:solidFill>
                  <a:effectLst/>
                  <a:uLnTx/>
                  <a:uFillTx/>
                  <a:latin typeface="Verdana"/>
                  <a:ea typeface="+mn-ea"/>
                  <a:cs typeface="+mn-cs"/>
                </a:rPr>
                <a:t>Conclusiones</a:t>
              </a:r>
              <a:endParaRPr kumimoji="0" lang="es-AR" altLang="ja-JP" sz="12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5" name="Group 4"/>
            <p:cNvGrpSpPr/>
            <p:nvPr/>
          </p:nvGrpSpPr>
          <p:grpSpPr>
            <a:xfrm>
              <a:off x="2895400" y="2252920"/>
              <a:ext cx="1044000" cy="4057428"/>
              <a:chOff x="2895400" y="2252920"/>
              <a:chExt cx="1044000" cy="4057428"/>
            </a:xfrm>
          </p:grpSpPr>
          <p:sp>
            <p:nvSpPr>
              <p:cNvPr id="22" name="Rounded Rectangle 21"/>
              <p:cNvSpPr/>
              <p:nvPr/>
            </p:nvSpPr>
            <p:spPr>
              <a:xfrm>
                <a:off x="2895400" y="2252920"/>
                <a:ext cx="1044000" cy="43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100" b="1" i="0" u="none" strike="noStrike" kern="1200" cap="none" spc="0" normalizeH="0" baseline="0" noProof="0" dirty="0" smtClean="0">
                    <a:ln>
                      <a:noFill/>
                    </a:ln>
                    <a:solidFill>
                      <a:prstClr val="black"/>
                    </a:solidFill>
                    <a:effectLst/>
                    <a:uLnTx/>
                    <a:uFillTx/>
                    <a:latin typeface="Verdana"/>
                    <a:ea typeface="+mn-ea"/>
                    <a:cs typeface="+mn-cs"/>
                  </a:rPr>
                  <a:t>CEO</a:t>
                </a:r>
                <a:endParaRPr kumimoji="0" lang="es-AR" sz="1100" b="1" i="0" u="none" strike="noStrike" kern="1200" cap="none" spc="0" normalizeH="0" baseline="0" noProof="0" dirty="0">
                  <a:ln>
                    <a:noFill/>
                  </a:ln>
                  <a:solidFill>
                    <a:prstClr val="black"/>
                  </a:solidFill>
                  <a:effectLst/>
                  <a:uLnTx/>
                  <a:uFillTx/>
                  <a:latin typeface="Verdana"/>
                  <a:ea typeface="+mn-ea"/>
                  <a:cs typeface="+mn-cs"/>
                </a:endParaRPr>
              </a:p>
            </p:txBody>
          </p:sp>
          <p:sp>
            <p:nvSpPr>
              <p:cNvPr id="23" name="Rounded Rectangle 22"/>
              <p:cNvSpPr/>
              <p:nvPr/>
            </p:nvSpPr>
            <p:spPr>
              <a:xfrm>
                <a:off x="2895400" y="2827930"/>
                <a:ext cx="1044000" cy="43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100" b="1" i="0" u="none" strike="noStrike" kern="1200" cap="none" spc="0" normalizeH="0" baseline="0" noProof="0" dirty="0" smtClean="0">
                    <a:ln>
                      <a:noFill/>
                    </a:ln>
                    <a:solidFill>
                      <a:prstClr val="black"/>
                    </a:solidFill>
                    <a:effectLst/>
                    <a:uLnTx/>
                    <a:uFillTx/>
                    <a:latin typeface="Verdana"/>
                    <a:ea typeface="+mn-ea"/>
                    <a:cs typeface="+mn-cs"/>
                  </a:rPr>
                  <a:t>CFO</a:t>
                </a:r>
                <a:endParaRPr kumimoji="0" lang="es-AR" sz="1100" b="1" i="0" u="none" strike="noStrike" kern="1200" cap="none" spc="0" normalizeH="0" baseline="0" noProof="0" dirty="0">
                  <a:ln>
                    <a:noFill/>
                  </a:ln>
                  <a:solidFill>
                    <a:prstClr val="black"/>
                  </a:solidFill>
                  <a:effectLst/>
                  <a:uLnTx/>
                  <a:uFillTx/>
                  <a:latin typeface="Verdana"/>
                  <a:ea typeface="+mn-ea"/>
                  <a:cs typeface="+mn-cs"/>
                </a:endParaRPr>
              </a:p>
            </p:txBody>
          </p:sp>
          <p:sp>
            <p:nvSpPr>
              <p:cNvPr id="24" name="Rounded Rectangle 23"/>
              <p:cNvSpPr/>
              <p:nvPr/>
            </p:nvSpPr>
            <p:spPr>
              <a:xfrm>
                <a:off x="2895400" y="3402940"/>
                <a:ext cx="1044000" cy="43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100" b="1" i="0" u="none" strike="noStrike" kern="1200" cap="none" spc="0" normalizeH="0" baseline="0" noProof="0" dirty="0" smtClean="0">
                    <a:ln>
                      <a:noFill/>
                    </a:ln>
                    <a:solidFill>
                      <a:prstClr val="black"/>
                    </a:solidFill>
                    <a:effectLst/>
                    <a:uLnTx/>
                    <a:uFillTx/>
                    <a:latin typeface="Verdana"/>
                    <a:ea typeface="+mn-ea"/>
                    <a:cs typeface="+mn-cs"/>
                  </a:rPr>
                  <a:t>CIO</a:t>
                </a:r>
                <a:endParaRPr kumimoji="0" lang="es-AR" sz="1100" b="1" i="0" u="none" strike="noStrike" kern="1200" cap="none" spc="0" normalizeH="0" baseline="0" noProof="0" dirty="0">
                  <a:ln>
                    <a:noFill/>
                  </a:ln>
                  <a:solidFill>
                    <a:prstClr val="black"/>
                  </a:solidFill>
                  <a:effectLst/>
                  <a:uLnTx/>
                  <a:uFillTx/>
                  <a:latin typeface="Verdana"/>
                  <a:ea typeface="+mn-ea"/>
                  <a:cs typeface="+mn-cs"/>
                </a:endParaRPr>
              </a:p>
            </p:txBody>
          </p:sp>
          <p:sp>
            <p:nvSpPr>
              <p:cNvPr id="25" name="Rounded Rectangle 24"/>
              <p:cNvSpPr/>
              <p:nvPr/>
            </p:nvSpPr>
            <p:spPr>
              <a:xfrm>
                <a:off x="2895400" y="3977950"/>
                <a:ext cx="1044000" cy="607365"/>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100" b="1" i="0" u="none" strike="noStrike" kern="1200" cap="none" spc="0" normalizeH="0" baseline="0" noProof="0" dirty="0" smtClean="0">
                    <a:ln>
                      <a:noFill/>
                    </a:ln>
                    <a:solidFill>
                      <a:prstClr val="black"/>
                    </a:solidFill>
                    <a:effectLst/>
                    <a:uLnTx/>
                    <a:uFillTx/>
                    <a:latin typeface="Verdana"/>
                    <a:ea typeface="+mn-ea"/>
                    <a:cs typeface="+mn-cs"/>
                  </a:rPr>
                  <a:t>Legal/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100" b="1" i="0" u="none" strike="noStrike" kern="1200" cap="none" spc="0" normalizeH="0" baseline="0" noProof="0" dirty="0" err="1" smtClean="0">
                    <a:ln>
                      <a:noFill/>
                    </a:ln>
                    <a:solidFill>
                      <a:prstClr val="black"/>
                    </a:solidFill>
                    <a:effectLst/>
                    <a:uLnTx/>
                    <a:uFillTx/>
                    <a:latin typeface="Verdana"/>
                    <a:ea typeface="+mn-ea"/>
                    <a:cs typeface="+mn-cs"/>
                  </a:rPr>
                  <a:t>Com</a:t>
                </a:r>
                <a:r>
                  <a:rPr kumimoji="0" lang="es-AR" sz="1100" b="1" i="0" u="none" strike="noStrike" kern="1200" cap="none" spc="0" normalizeH="0" baseline="0" noProof="0" dirty="0" smtClean="0">
                    <a:ln>
                      <a:noFill/>
                    </a:ln>
                    <a:solidFill>
                      <a:prstClr val="black"/>
                    </a:solidFill>
                    <a:effectLst/>
                    <a:uLnTx/>
                    <a:uFillTx/>
                    <a:latin typeface="Verdana"/>
                    <a:ea typeface="+mn-ea"/>
                    <a:cs typeface="+mn-cs"/>
                  </a:rPr>
                  <a:t>/ RRHH</a:t>
                </a:r>
                <a:endParaRPr kumimoji="0" lang="es-AR" sz="1100" b="1" i="0" u="none" strike="noStrike" kern="1200" cap="none" spc="0" normalizeH="0" baseline="0" noProof="0" dirty="0">
                  <a:ln>
                    <a:noFill/>
                  </a:ln>
                  <a:solidFill>
                    <a:prstClr val="black"/>
                  </a:solidFill>
                  <a:effectLst/>
                  <a:uLnTx/>
                  <a:uFillTx/>
                  <a:latin typeface="Verdana"/>
                  <a:ea typeface="+mn-ea"/>
                  <a:cs typeface="+mn-cs"/>
                </a:endParaRPr>
              </a:p>
            </p:txBody>
          </p:sp>
          <p:sp>
            <p:nvSpPr>
              <p:cNvPr id="26" name="Rounded Rectangle 25"/>
              <p:cNvSpPr/>
              <p:nvPr/>
            </p:nvSpPr>
            <p:spPr>
              <a:xfrm>
                <a:off x="2895400" y="4728325"/>
                <a:ext cx="1044000" cy="43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100" b="1" i="0" u="none" strike="noStrike" kern="1200" cap="none" spc="0" normalizeH="0" baseline="0" noProof="0" dirty="0" smtClean="0">
                    <a:ln>
                      <a:noFill/>
                    </a:ln>
                    <a:solidFill>
                      <a:prstClr val="black"/>
                    </a:solidFill>
                    <a:effectLst/>
                    <a:uLnTx/>
                    <a:uFillTx/>
                    <a:latin typeface="Verdana"/>
                    <a:ea typeface="+mn-ea"/>
                    <a:cs typeface="+mn-cs"/>
                  </a:rPr>
                  <a:t>COO</a:t>
                </a:r>
                <a:endParaRPr kumimoji="0" lang="es-AR" sz="1100" b="1" i="0" u="none" strike="noStrike" kern="1200" cap="none" spc="0" normalizeH="0" baseline="0" noProof="0" dirty="0">
                  <a:ln>
                    <a:noFill/>
                  </a:ln>
                  <a:solidFill>
                    <a:prstClr val="black"/>
                  </a:solidFill>
                  <a:effectLst/>
                  <a:uLnTx/>
                  <a:uFillTx/>
                  <a:latin typeface="Verdana"/>
                  <a:ea typeface="+mn-ea"/>
                  <a:cs typeface="+mn-cs"/>
                </a:endParaRPr>
              </a:p>
            </p:txBody>
          </p:sp>
          <p:sp>
            <p:nvSpPr>
              <p:cNvPr id="49" name="Rounded Rectangle 48"/>
              <p:cNvSpPr/>
              <p:nvPr/>
            </p:nvSpPr>
            <p:spPr>
              <a:xfrm>
                <a:off x="2895400" y="5303335"/>
                <a:ext cx="1044000" cy="43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100" b="1" i="0" u="none" strike="noStrike" kern="1200" cap="none" spc="0" normalizeH="0" baseline="0" noProof="0" dirty="0" smtClean="0">
                    <a:ln>
                      <a:noFill/>
                    </a:ln>
                    <a:solidFill>
                      <a:prstClr val="black"/>
                    </a:solidFill>
                    <a:effectLst/>
                    <a:uLnTx/>
                    <a:uFillTx/>
                    <a:latin typeface="Verdana"/>
                    <a:ea typeface="+mn-ea"/>
                    <a:cs typeface="+mn-cs"/>
                  </a:rPr>
                  <a:t>CISO</a:t>
                </a:r>
                <a:endParaRPr kumimoji="0" lang="es-AR" sz="1100" b="1" i="0" u="none" strike="noStrike" kern="1200" cap="none" spc="0" normalizeH="0" baseline="0" noProof="0" dirty="0">
                  <a:ln>
                    <a:noFill/>
                  </a:ln>
                  <a:solidFill>
                    <a:prstClr val="black"/>
                  </a:solidFill>
                  <a:effectLst/>
                  <a:uLnTx/>
                  <a:uFillTx/>
                  <a:latin typeface="Verdana"/>
                  <a:ea typeface="+mn-ea"/>
                  <a:cs typeface="+mn-cs"/>
                </a:endParaRPr>
              </a:p>
            </p:txBody>
          </p:sp>
          <p:sp>
            <p:nvSpPr>
              <p:cNvPr id="50" name="Rounded Rectangle 49"/>
              <p:cNvSpPr/>
              <p:nvPr/>
            </p:nvSpPr>
            <p:spPr>
              <a:xfrm>
                <a:off x="2895400" y="5878348"/>
                <a:ext cx="1044000" cy="43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100" b="1" i="0" u="none" strike="noStrike" kern="1200" cap="none" spc="0" normalizeH="0" baseline="0" noProof="0" dirty="0" err="1" smtClean="0">
                    <a:ln>
                      <a:noFill/>
                    </a:ln>
                    <a:solidFill>
                      <a:prstClr val="black"/>
                    </a:solidFill>
                    <a:effectLst/>
                    <a:uLnTx/>
                    <a:uFillTx/>
                    <a:latin typeface="Verdana"/>
                    <a:ea typeface="+mn-ea"/>
                    <a:cs typeface="+mn-cs"/>
                  </a:rPr>
                  <a:t>Resp</a:t>
                </a:r>
                <a:r>
                  <a:rPr kumimoji="0" lang="es-AR" sz="1100" b="1" i="0" u="none" strike="noStrike" kern="1200" cap="none" spc="0" normalizeH="0" baseline="0" noProof="0" dirty="0" smtClean="0">
                    <a:ln>
                      <a:noFill/>
                    </a:ln>
                    <a:solidFill>
                      <a:prstClr val="black"/>
                    </a:solidFill>
                    <a:effectLst/>
                    <a:uLnTx/>
                    <a:uFillTx/>
                    <a:latin typeface="Verdana"/>
                    <a:ea typeface="+mn-ea"/>
                    <a:cs typeface="+mn-cs"/>
                  </a:rPr>
                  <a:t>. de Bancas</a:t>
                </a:r>
                <a:endParaRPr kumimoji="0" lang="es-AR" sz="1100" b="1" i="0" u="none" strike="noStrike" kern="1200" cap="none" spc="0" normalizeH="0" baseline="0" noProof="0" dirty="0">
                  <a:ln>
                    <a:noFill/>
                  </a:ln>
                  <a:solidFill>
                    <a:prstClr val="black"/>
                  </a:solidFill>
                  <a:effectLst/>
                  <a:uLnTx/>
                  <a:uFillTx/>
                  <a:latin typeface="Verdana"/>
                  <a:ea typeface="+mn-ea"/>
                  <a:cs typeface="+mn-cs"/>
                </a:endParaRPr>
              </a:p>
            </p:txBody>
          </p:sp>
        </p:grpSp>
        <p:sp>
          <p:nvSpPr>
            <p:cNvPr id="52" name="Rectangle 39"/>
            <p:cNvSpPr>
              <a:spLocks noChangeArrowheads="1"/>
            </p:cNvSpPr>
            <p:nvPr/>
          </p:nvSpPr>
          <p:spPr bwMode="auto">
            <a:xfrm>
              <a:off x="1223854" y="3929138"/>
              <a:ext cx="1101924" cy="447156"/>
            </a:xfrm>
            <a:prstGeom prst="rect">
              <a:avLst/>
            </a:prstGeom>
            <a:solidFill>
              <a:schemeClr val="accent5"/>
            </a:solidFill>
            <a:ln w="12700">
              <a:noFill/>
              <a:miter lim="800000"/>
              <a:headEnd type="none" w="sm" len="sm"/>
              <a:tailEnd type="none" w="sm" len="sm"/>
            </a:ln>
          </p:spPr>
          <p:txBody>
            <a:bodyPr wrap="square"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altLang="ja-JP" sz="1200" b="0" i="0" u="none" strike="noStrike" kern="1200" cap="none" spc="0" normalizeH="0" baseline="0" noProof="0" dirty="0" smtClean="0">
                  <a:ln>
                    <a:noFill/>
                  </a:ln>
                  <a:solidFill>
                    <a:prstClr val="white"/>
                  </a:solidFill>
                  <a:effectLst/>
                  <a:uLnTx/>
                  <a:uFillTx/>
                  <a:latin typeface="Verdana"/>
                  <a:ea typeface="+mn-ea"/>
                  <a:cs typeface="+mn-cs"/>
                </a:rPr>
                <a:t>Organización</a:t>
              </a:r>
              <a:endParaRPr kumimoji="0" lang="es-AR" altLang="ja-JP" sz="1200" b="0" i="0" u="none" strike="noStrike" kern="1200" cap="none" spc="0" normalizeH="0" baseline="0" noProof="0" dirty="0">
                <a:ln>
                  <a:noFill/>
                </a:ln>
                <a:solidFill>
                  <a:prstClr val="white"/>
                </a:solidFill>
                <a:effectLst/>
                <a:uLnTx/>
                <a:uFillTx/>
                <a:latin typeface="Verdana"/>
                <a:ea typeface="+mn-ea"/>
                <a:cs typeface="+mn-cs"/>
              </a:endParaRPr>
            </a:p>
          </p:txBody>
        </p:sp>
      </p:grpSp>
    </p:spTree>
    <p:extLst>
      <p:ext uri="{BB962C8B-B14F-4D97-AF65-F5344CB8AC3E}">
        <p14:creationId xmlns:p14="http://schemas.microsoft.com/office/powerpoint/2010/main" xmlns="" val="1170453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ontent Placeholder 3"/>
          <p:cNvSpPr>
            <a:spLocks noGrp="1"/>
          </p:cNvSpPr>
          <p:nvPr>
            <p:ph idx="1"/>
          </p:nvPr>
        </p:nvSpPr>
        <p:spPr>
          <a:xfrm>
            <a:off x="376237" y="1538288"/>
            <a:ext cx="6793819" cy="4713911"/>
          </a:xfrm>
        </p:spPr>
        <p:txBody>
          <a:bodyPr/>
          <a:lstStyle/>
          <a:p>
            <a:pPr marL="285750" lvl="1" indent="-285750" algn="just">
              <a:spcAft>
                <a:spcPts val="1200"/>
              </a:spcAft>
              <a:buFont typeface="Arial" panose="020B0604020202020204" pitchFamily="34" charset="0"/>
              <a:buChar char="•"/>
              <a:tabLst>
                <a:tab pos="5671186" algn="l"/>
              </a:tabLst>
            </a:pPr>
            <a:r>
              <a:rPr lang="es-AR" sz="1500" b="0" dirty="0" smtClean="0"/>
              <a:t>Cada mesa representa un Rol dentro del </a:t>
            </a:r>
            <a:r>
              <a:rPr lang="es-AR" sz="1500" b="0" dirty="0"/>
              <a:t>Equipo de </a:t>
            </a:r>
            <a:r>
              <a:rPr lang="es-AR" sz="1500" b="0" dirty="0" smtClean="0"/>
              <a:t>Crisis. </a:t>
            </a:r>
            <a:r>
              <a:rPr lang="es-AR" sz="1500" dirty="0" smtClean="0">
                <a:solidFill>
                  <a:srgbClr val="046A38"/>
                </a:solidFill>
              </a:rPr>
              <a:t>Verifique cual es su Rol</a:t>
            </a:r>
            <a:r>
              <a:rPr lang="es-AR" sz="1500" dirty="0" smtClean="0">
                <a:solidFill>
                  <a:srgbClr val="2C5234"/>
                </a:solidFill>
              </a:rPr>
              <a:t>.</a:t>
            </a:r>
          </a:p>
          <a:p>
            <a:pPr marL="285750" lvl="1" indent="-285750" algn="just">
              <a:spcAft>
                <a:spcPts val="1200"/>
              </a:spcAft>
              <a:buFont typeface="Arial" panose="020B0604020202020204" pitchFamily="34" charset="0"/>
              <a:buChar char="•"/>
              <a:tabLst>
                <a:tab pos="5671186" algn="l"/>
              </a:tabLst>
            </a:pPr>
            <a:r>
              <a:rPr lang="es-AR" sz="1500" b="0" dirty="0" smtClean="0"/>
              <a:t>Para cada Rol tiene diferentes prioridades y responsabilidades dentro del Equipo de Crisis. Estas están detalladas en su </a:t>
            </a:r>
            <a:r>
              <a:rPr lang="es-AR" sz="1500" dirty="0" smtClean="0">
                <a:solidFill>
                  <a:srgbClr val="2C5234"/>
                </a:solidFill>
              </a:rPr>
              <a:t>“</a:t>
            </a:r>
            <a:r>
              <a:rPr lang="es-AR" sz="1500" dirty="0" smtClean="0">
                <a:solidFill>
                  <a:srgbClr val="046A38"/>
                </a:solidFill>
              </a:rPr>
              <a:t>Role </a:t>
            </a:r>
            <a:r>
              <a:rPr lang="es-AR" sz="1500" dirty="0" err="1">
                <a:solidFill>
                  <a:srgbClr val="046A38"/>
                </a:solidFill>
              </a:rPr>
              <a:t>Card</a:t>
            </a:r>
            <a:r>
              <a:rPr lang="es-AR" sz="1500" dirty="0" smtClean="0">
                <a:solidFill>
                  <a:srgbClr val="046A38"/>
                </a:solidFill>
              </a:rPr>
              <a:t>”.</a:t>
            </a:r>
            <a:endParaRPr lang="es-AR" sz="1500" dirty="0">
              <a:solidFill>
                <a:srgbClr val="046A38"/>
              </a:solidFill>
            </a:endParaRPr>
          </a:p>
          <a:p>
            <a:pPr marL="285750" lvl="1" indent="-285750" algn="just">
              <a:spcAft>
                <a:spcPts val="1200"/>
              </a:spcAft>
              <a:buFont typeface="Arial" panose="020B0604020202020204" pitchFamily="34" charset="0"/>
              <a:buChar char="•"/>
              <a:tabLst>
                <a:tab pos="5671186" algn="l"/>
              </a:tabLst>
            </a:pPr>
            <a:r>
              <a:rPr lang="es-AR" sz="1500" b="0" dirty="0"/>
              <a:t>Luego de </a:t>
            </a:r>
            <a:r>
              <a:rPr lang="es-AR" sz="1500" b="0" dirty="0" smtClean="0"/>
              <a:t>presentar cada movimiento </a:t>
            </a:r>
            <a:r>
              <a:rPr lang="es-AR" sz="1500" b="0" dirty="0"/>
              <a:t>de </a:t>
            </a:r>
            <a:r>
              <a:rPr lang="es-AR" sz="1500" b="0" dirty="0" smtClean="0"/>
              <a:t>simulación, </a:t>
            </a:r>
            <a:r>
              <a:rPr lang="es-AR" sz="1500" b="0" dirty="0"/>
              <a:t>todos los participantes deberán analizar la estrategia a seguir y presentar sus decisiones basándose en las responsabilidades de su </a:t>
            </a:r>
            <a:r>
              <a:rPr lang="es-AR" sz="1500" b="0" dirty="0" smtClean="0"/>
              <a:t>Rol.</a:t>
            </a:r>
          </a:p>
          <a:p>
            <a:pPr marL="285750" lvl="1" indent="-285750" algn="just">
              <a:spcAft>
                <a:spcPts val="1200"/>
              </a:spcAft>
              <a:buFont typeface="Arial" panose="020B0604020202020204" pitchFamily="34" charset="0"/>
              <a:buChar char="•"/>
              <a:tabLst>
                <a:tab pos="5671186" algn="l"/>
              </a:tabLst>
            </a:pPr>
            <a:r>
              <a:rPr lang="es-AR" sz="1500" b="0" dirty="0"/>
              <a:t>Cada Rol del Equipo de Crisis posee una </a:t>
            </a:r>
            <a:r>
              <a:rPr lang="es-AR" sz="1500" b="0" dirty="0" smtClean="0"/>
              <a:t>“</a:t>
            </a:r>
            <a:r>
              <a:rPr lang="es-AR" sz="1500" dirty="0" smtClean="0">
                <a:solidFill>
                  <a:srgbClr val="046A38"/>
                </a:solidFill>
              </a:rPr>
              <a:t>Tarjeta </a:t>
            </a:r>
            <a:r>
              <a:rPr lang="es-AR" sz="1500" dirty="0">
                <a:solidFill>
                  <a:srgbClr val="046A38"/>
                </a:solidFill>
              </a:rPr>
              <a:t>de </a:t>
            </a:r>
            <a:r>
              <a:rPr lang="es-AR" sz="1500" dirty="0" smtClean="0">
                <a:solidFill>
                  <a:srgbClr val="046A38"/>
                </a:solidFill>
              </a:rPr>
              <a:t>Decisión</a:t>
            </a:r>
            <a:r>
              <a:rPr lang="es-AR" sz="1500" b="0" dirty="0" smtClean="0"/>
              <a:t>” </a:t>
            </a:r>
            <a:r>
              <a:rPr lang="es-AR" sz="1500" b="0" dirty="0"/>
              <a:t>en la que deberá anotar las acciones a realizar </a:t>
            </a:r>
            <a:r>
              <a:rPr lang="es-AR" sz="1500" b="0" dirty="0" smtClean="0"/>
              <a:t>en cada movimiento.</a:t>
            </a:r>
          </a:p>
          <a:p>
            <a:pPr marL="285750" lvl="1" indent="-285750" algn="just">
              <a:spcAft>
                <a:spcPts val="1200"/>
              </a:spcAft>
              <a:buFont typeface="Arial" panose="020B0604020202020204" pitchFamily="34" charset="0"/>
              <a:buChar char="•"/>
              <a:tabLst>
                <a:tab pos="5671186" algn="l"/>
              </a:tabLst>
            </a:pPr>
            <a:r>
              <a:rPr lang="es-AR" sz="1500" b="0" dirty="0" smtClean="0"/>
              <a:t>En cada movimiento, cada mesa definirá </a:t>
            </a:r>
            <a:r>
              <a:rPr lang="es-AR" sz="1500" b="0" dirty="0"/>
              <a:t>un </a:t>
            </a:r>
            <a:r>
              <a:rPr lang="es-AR" sz="1500" dirty="0" smtClean="0">
                <a:solidFill>
                  <a:srgbClr val="046A38"/>
                </a:solidFill>
              </a:rPr>
              <a:t>vocero</a:t>
            </a:r>
            <a:r>
              <a:rPr lang="es-AR" sz="1500" b="0" dirty="0" smtClean="0"/>
              <a:t> que brindará su propuesta / opinión al </a:t>
            </a:r>
            <a:r>
              <a:rPr lang="es-AR" sz="1500" dirty="0">
                <a:solidFill>
                  <a:srgbClr val="046A38"/>
                </a:solidFill>
              </a:rPr>
              <a:t>CEO</a:t>
            </a:r>
            <a:r>
              <a:rPr lang="es-AR" sz="1500" b="0" dirty="0" smtClean="0"/>
              <a:t> del Banco.</a:t>
            </a:r>
          </a:p>
          <a:p>
            <a:pPr marL="285750" lvl="1" indent="-285750" algn="just">
              <a:spcAft>
                <a:spcPts val="1200"/>
              </a:spcAft>
              <a:buFont typeface="Arial" panose="020B0604020202020204" pitchFamily="34" charset="0"/>
              <a:buChar char="•"/>
              <a:tabLst>
                <a:tab pos="5671186" algn="l"/>
              </a:tabLst>
            </a:pPr>
            <a:r>
              <a:rPr lang="es-AR" sz="1500" b="0" dirty="0"/>
              <a:t>Luego de cada movimiento se solicitará que el Equipo de Crisis presente las </a:t>
            </a:r>
            <a:r>
              <a:rPr lang="es-AR" sz="1500" dirty="0">
                <a:solidFill>
                  <a:srgbClr val="046A38"/>
                </a:solidFill>
              </a:rPr>
              <a:t>decisiones finales </a:t>
            </a:r>
            <a:r>
              <a:rPr lang="es-AR" sz="1500" b="0" dirty="0"/>
              <a:t>consideradas al </a:t>
            </a:r>
            <a:r>
              <a:rPr lang="es-AR" sz="1500" dirty="0">
                <a:solidFill>
                  <a:srgbClr val="046A38"/>
                </a:solidFill>
              </a:rPr>
              <a:t>CEO</a:t>
            </a:r>
            <a:r>
              <a:rPr lang="es-AR" sz="1500" b="0" dirty="0"/>
              <a:t>.</a:t>
            </a:r>
          </a:p>
          <a:p>
            <a:pPr marL="285750" lvl="1" indent="-285750" algn="just">
              <a:spcAft>
                <a:spcPts val="1200"/>
              </a:spcAft>
              <a:buFont typeface="Arial" panose="020B0604020202020204" pitchFamily="34" charset="0"/>
              <a:buChar char="•"/>
              <a:tabLst>
                <a:tab pos="5671186" algn="l"/>
              </a:tabLst>
            </a:pPr>
            <a:r>
              <a:rPr lang="es-AR" sz="1500" b="0" dirty="0"/>
              <a:t>Las personas de la audiencia que no participan directamente de la simulación tendrán el </a:t>
            </a:r>
            <a:r>
              <a:rPr lang="es-AR" sz="1500" dirty="0">
                <a:solidFill>
                  <a:srgbClr val="046A38"/>
                </a:solidFill>
              </a:rPr>
              <a:t>Rol de observadores</a:t>
            </a:r>
            <a:r>
              <a:rPr lang="es-AR" sz="1500" dirty="0">
                <a:solidFill>
                  <a:srgbClr val="2C5234"/>
                </a:solidFill>
              </a:rPr>
              <a:t>. </a:t>
            </a:r>
            <a:r>
              <a:rPr lang="es-AR" sz="1500" b="0" dirty="0"/>
              <a:t>Al final de la simulación se dará espacio a los observadores para comentar sus impresiones sobre el ejercicio.</a:t>
            </a:r>
            <a:endParaRPr lang="es-AR" sz="1500" dirty="0">
              <a:solidFill>
                <a:srgbClr val="2C5234"/>
              </a:solidFill>
            </a:endParaRPr>
          </a:p>
          <a:p>
            <a:pPr marL="285750" lvl="1" indent="-285750" algn="just">
              <a:spcAft>
                <a:spcPts val="1200"/>
              </a:spcAft>
              <a:buFont typeface="Arial" panose="020B0604020202020204" pitchFamily="34" charset="0"/>
              <a:buChar char="•"/>
              <a:tabLst>
                <a:tab pos="5671186" algn="l"/>
              </a:tabLst>
            </a:pPr>
            <a:endParaRPr lang="es-AR" sz="1500" b="0" dirty="0"/>
          </a:p>
          <a:p>
            <a:pPr marL="285750" lvl="1" indent="-285750" algn="just">
              <a:spcAft>
                <a:spcPts val="1200"/>
              </a:spcAft>
              <a:buFont typeface="Arial" panose="020B0604020202020204" pitchFamily="34" charset="0"/>
              <a:buChar char="•"/>
              <a:tabLst>
                <a:tab pos="5671186" algn="l"/>
              </a:tabLst>
            </a:pPr>
            <a:endParaRPr lang="es-AR" sz="1500" b="0" dirty="0" smtClean="0"/>
          </a:p>
          <a:p>
            <a:pPr marL="285750" lvl="1" indent="-285750" algn="just">
              <a:spcAft>
                <a:spcPts val="1200"/>
              </a:spcAft>
              <a:buFont typeface="Arial" panose="020B0604020202020204" pitchFamily="34" charset="0"/>
              <a:buChar char="•"/>
              <a:tabLst>
                <a:tab pos="5671186" algn="l"/>
              </a:tabLst>
            </a:pPr>
            <a:endParaRPr lang="es-AR" sz="1500" b="0" dirty="0" smtClean="0"/>
          </a:p>
        </p:txBody>
      </p:sp>
      <p:sp>
        <p:nvSpPr>
          <p:cNvPr id="2" name="Text Placeholder 1"/>
          <p:cNvSpPr>
            <a:spLocks noGrp="1"/>
          </p:cNvSpPr>
          <p:nvPr>
            <p:ph type="body" sz="quarter" idx="13"/>
          </p:nvPr>
        </p:nvSpPr>
        <p:spPr>
          <a:xfrm>
            <a:off x="376238" y="778601"/>
            <a:ext cx="8371762" cy="392474"/>
          </a:xfrm>
        </p:spPr>
        <p:txBody>
          <a:bodyPr/>
          <a:lstStyle/>
          <a:p>
            <a:r>
              <a:rPr lang="es-AR" dirty="0" smtClean="0"/>
              <a:t>Dinámica del Ejercicio</a:t>
            </a:r>
            <a:endParaRPr lang="es-AR" dirty="0"/>
          </a:p>
        </p:txBody>
      </p:sp>
      <p:sp>
        <p:nvSpPr>
          <p:cNvPr id="3" name="Title 2"/>
          <p:cNvSpPr>
            <a:spLocks noGrp="1"/>
          </p:cNvSpPr>
          <p:nvPr>
            <p:ph type="title"/>
          </p:nvPr>
        </p:nvSpPr>
        <p:spPr/>
        <p:txBody>
          <a:bodyPr/>
          <a:lstStyle/>
          <a:p>
            <a:r>
              <a:rPr lang="es-AR" dirty="0" smtClean="0"/>
              <a:t>Ejercicio de Simulación</a:t>
            </a:r>
            <a:endParaRPr lang="es-AR"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873312" y="2365828"/>
            <a:ext cx="2380459" cy="2380459"/>
          </a:xfrm>
          <a:prstGeom prst="rect">
            <a:avLst/>
          </a:prstGeom>
        </p:spPr>
      </p:pic>
    </p:spTree>
    <p:extLst>
      <p:ext uri="{BB962C8B-B14F-4D97-AF65-F5344CB8AC3E}">
        <p14:creationId xmlns:p14="http://schemas.microsoft.com/office/powerpoint/2010/main" xmlns="" val="1195617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Effect transition="in" filter="fade">
                                      <p:cBhvr>
                                        <p:cTn id="7" dur="500"/>
                                        <p:tgtEl>
                                          <p:spTgt spid="8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3">
                                            <p:txEl>
                                              <p:pRg st="1" end="1"/>
                                            </p:txEl>
                                          </p:spTgt>
                                        </p:tgtEl>
                                        <p:attrNameLst>
                                          <p:attrName>style.visibility</p:attrName>
                                        </p:attrNameLst>
                                      </p:cBhvr>
                                      <p:to>
                                        <p:strVal val="visible"/>
                                      </p:to>
                                    </p:set>
                                    <p:animEffect transition="in" filter="fade">
                                      <p:cBhvr>
                                        <p:cTn id="11" dur="500"/>
                                        <p:tgtEl>
                                          <p:spTgt spid="8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3">
                                            <p:txEl>
                                              <p:pRg st="2" end="2"/>
                                            </p:txEl>
                                          </p:spTgt>
                                        </p:tgtEl>
                                        <p:attrNameLst>
                                          <p:attrName>style.visibility</p:attrName>
                                        </p:attrNameLst>
                                      </p:cBhvr>
                                      <p:to>
                                        <p:strVal val="visible"/>
                                      </p:to>
                                    </p:set>
                                    <p:animEffect transition="in" filter="fade">
                                      <p:cBhvr>
                                        <p:cTn id="15" dur="500"/>
                                        <p:tgtEl>
                                          <p:spTgt spid="8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3">
                                            <p:txEl>
                                              <p:pRg st="3" end="3"/>
                                            </p:txEl>
                                          </p:spTgt>
                                        </p:tgtEl>
                                        <p:attrNameLst>
                                          <p:attrName>style.visibility</p:attrName>
                                        </p:attrNameLst>
                                      </p:cBhvr>
                                      <p:to>
                                        <p:strVal val="visible"/>
                                      </p:to>
                                    </p:set>
                                    <p:animEffect transition="in" filter="fade">
                                      <p:cBhvr>
                                        <p:cTn id="19" dur="500"/>
                                        <p:tgtEl>
                                          <p:spTgt spid="8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3">
                                            <p:txEl>
                                              <p:pRg st="4" end="4"/>
                                            </p:txEl>
                                          </p:spTgt>
                                        </p:tgtEl>
                                        <p:attrNameLst>
                                          <p:attrName>style.visibility</p:attrName>
                                        </p:attrNameLst>
                                      </p:cBhvr>
                                      <p:to>
                                        <p:strVal val="visible"/>
                                      </p:to>
                                    </p:set>
                                    <p:animEffect transition="in" filter="fade">
                                      <p:cBhvr>
                                        <p:cTn id="23" dur="500"/>
                                        <p:tgtEl>
                                          <p:spTgt spid="8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3">
                                            <p:txEl>
                                              <p:pRg st="5" end="5"/>
                                            </p:txEl>
                                          </p:spTgt>
                                        </p:tgtEl>
                                        <p:attrNameLst>
                                          <p:attrName>style.visibility</p:attrName>
                                        </p:attrNameLst>
                                      </p:cBhvr>
                                      <p:to>
                                        <p:strVal val="visible"/>
                                      </p:to>
                                    </p:set>
                                    <p:animEffect transition="in" filter="fade">
                                      <p:cBhvr>
                                        <p:cTn id="27" dur="500"/>
                                        <p:tgtEl>
                                          <p:spTgt spid="8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3">
                                            <p:txEl>
                                              <p:pRg st="6" end="6"/>
                                            </p:txEl>
                                          </p:spTgt>
                                        </p:tgtEl>
                                        <p:attrNameLst>
                                          <p:attrName>style.visibility</p:attrName>
                                        </p:attrNameLst>
                                      </p:cBhvr>
                                      <p:to>
                                        <p:strVal val="visible"/>
                                      </p:to>
                                    </p:set>
                                    <p:animEffect transition="in" filter="fade">
                                      <p:cBhvr>
                                        <p:cTn id="31" dur="500"/>
                                        <p:tgtEl>
                                          <p:spTgt spid="83">
                                            <p:txEl>
                                              <p:pRg st="6" end="6"/>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smtClean="0"/>
              <a:t>Ejercicio de Cyber Simulación</a:t>
            </a:r>
            <a:endParaRPr lang="es-AR" dirty="0"/>
          </a:p>
        </p:txBody>
      </p:sp>
      <p:sp>
        <p:nvSpPr>
          <p:cNvPr id="3" name="Text Placeholder 2"/>
          <p:cNvSpPr>
            <a:spLocks noGrp="1"/>
          </p:cNvSpPr>
          <p:nvPr>
            <p:ph type="body" idx="1"/>
          </p:nvPr>
        </p:nvSpPr>
        <p:spPr/>
        <p:txBody>
          <a:bodyPr/>
          <a:lstStyle/>
          <a:p>
            <a:r>
              <a:rPr lang="es-AR" dirty="0" smtClean="0"/>
              <a:t>Presentación del Escenario</a:t>
            </a:r>
            <a:endParaRPr lang="es-AR" dirty="0"/>
          </a:p>
        </p:txBody>
      </p:sp>
    </p:spTree>
    <p:extLst>
      <p:ext uri="{BB962C8B-B14F-4D97-AF65-F5344CB8AC3E}">
        <p14:creationId xmlns:p14="http://schemas.microsoft.com/office/powerpoint/2010/main" xmlns="" val="106656679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noChangeAspect="1"/>
          </p:cNvSpPr>
          <p:nvPr>
            <p:ph type="body" sz="quarter" idx="13"/>
          </p:nvPr>
        </p:nvSpPr>
        <p:spPr/>
        <p:txBody>
          <a:bodyPr/>
          <a:lstStyle/>
          <a:p>
            <a:r>
              <a:rPr lang="es-AR" dirty="0" smtClean="0"/>
              <a:t>Detalles de la Organización de la que forman parte</a:t>
            </a:r>
            <a:endParaRPr lang="es-AR" dirty="0"/>
          </a:p>
        </p:txBody>
      </p:sp>
      <p:sp>
        <p:nvSpPr>
          <p:cNvPr id="3" name="Title 2"/>
          <p:cNvSpPr>
            <a:spLocks noGrp="1"/>
          </p:cNvSpPr>
          <p:nvPr>
            <p:ph type="title"/>
          </p:nvPr>
        </p:nvSpPr>
        <p:spPr/>
        <p:txBody>
          <a:bodyPr/>
          <a:lstStyle/>
          <a:p>
            <a:r>
              <a:rPr lang="es-AR" dirty="0" smtClean="0"/>
              <a:t>LatamBank</a:t>
            </a:r>
            <a:endParaRPr lang="es-AR" dirty="0"/>
          </a:p>
        </p:txBody>
      </p:sp>
      <p:graphicFrame>
        <p:nvGraphicFramePr>
          <p:cNvPr id="12" name="Table 11"/>
          <p:cNvGraphicFramePr>
            <a:graphicFrameLocks noGrp="1"/>
          </p:cNvGraphicFramePr>
          <p:nvPr>
            <p:extLst/>
          </p:nvPr>
        </p:nvGraphicFramePr>
        <p:xfrm>
          <a:off x="370113" y="1600200"/>
          <a:ext cx="8388000" cy="4439653"/>
        </p:xfrm>
        <a:graphic>
          <a:graphicData uri="http://schemas.openxmlformats.org/drawingml/2006/table">
            <a:tbl>
              <a:tblPr bandRow="1">
                <a:tableStyleId>{5C22544A-7EE6-4342-B048-85BDC9FD1C3A}</a:tableStyleId>
              </a:tblPr>
              <a:tblGrid>
                <a:gridCol w="2549294">
                  <a:extLst>
                    <a:ext uri="{9D8B030D-6E8A-4147-A177-3AD203B41FA5}">
                      <a16:colId xmlns:a16="http://schemas.microsoft.com/office/drawing/2014/main" xmlns="" val="20000"/>
                    </a:ext>
                  </a:extLst>
                </a:gridCol>
                <a:gridCol w="5838706">
                  <a:extLst>
                    <a:ext uri="{9D8B030D-6E8A-4147-A177-3AD203B41FA5}">
                      <a16:colId xmlns:a16="http://schemas.microsoft.com/office/drawing/2014/main" xmlns="" val="20001"/>
                    </a:ext>
                  </a:extLst>
                </a:gridCol>
              </a:tblGrid>
              <a:tr h="640800">
                <a:tc>
                  <a:txBody>
                    <a:bodyPr/>
                    <a:lstStyle/>
                    <a:p>
                      <a:r>
                        <a:rPr lang="es-AR" sz="1500" b="1" dirty="0" smtClean="0"/>
                        <a:t>Nombre</a:t>
                      </a:r>
                      <a:endParaRPr lang="es-AR" sz="1500" b="1" dirty="0"/>
                    </a:p>
                  </a:txBody>
                  <a:tcPr/>
                </a:tc>
                <a:tc>
                  <a:txBody>
                    <a:bodyPr/>
                    <a:lstStyle/>
                    <a:p>
                      <a:r>
                        <a:rPr lang="es-AR" sz="1500" dirty="0" smtClean="0"/>
                        <a:t>LatamBank</a:t>
                      </a:r>
                      <a:endParaRPr lang="es-AR" sz="1500" dirty="0"/>
                    </a:p>
                  </a:txBody>
                  <a:tcPr/>
                </a:tc>
                <a:extLst>
                  <a:ext uri="{0D108BD9-81ED-4DB2-BD59-A6C34878D82A}">
                    <a16:rowId xmlns:a16="http://schemas.microsoft.com/office/drawing/2014/main" xmlns="" val="10000"/>
                  </a:ext>
                </a:extLst>
              </a:tr>
              <a:tr h="370840">
                <a:tc>
                  <a:txBody>
                    <a:bodyPr/>
                    <a:lstStyle/>
                    <a:p>
                      <a:r>
                        <a:rPr lang="es-AR" sz="1500" b="1" dirty="0" smtClean="0"/>
                        <a:t>Descripción</a:t>
                      </a:r>
                      <a:endParaRPr lang="es-AR" sz="1500" b="1" dirty="0"/>
                    </a:p>
                  </a:txBody>
                  <a:tcPr/>
                </a:tc>
                <a:tc>
                  <a:txBody>
                    <a:bodyPr/>
                    <a:lstStyle/>
                    <a:p>
                      <a:r>
                        <a:rPr lang="es-AR" sz="1500" dirty="0" smtClean="0"/>
                        <a:t>Banco</a:t>
                      </a:r>
                      <a:r>
                        <a:rPr lang="es-AR" sz="1500" baseline="0" dirty="0" smtClean="0"/>
                        <a:t> u</a:t>
                      </a:r>
                      <a:r>
                        <a:rPr lang="es-AR" sz="1500" dirty="0" smtClean="0"/>
                        <a:t>niversal, líder</a:t>
                      </a:r>
                      <a:r>
                        <a:rPr lang="es-AR" sz="1500" baseline="0" dirty="0" smtClean="0"/>
                        <a:t> en la industria por su innovación en productos de banca minorista. Es conocido por ser el impulsor de las “billeteras móviles” en Latinoamérica.</a:t>
                      </a:r>
                      <a:endParaRPr lang="es-AR" sz="1500" dirty="0"/>
                    </a:p>
                  </a:txBody>
                  <a:tcPr/>
                </a:tc>
                <a:extLst>
                  <a:ext uri="{0D108BD9-81ED-4DB2-BD59-A6C34878D82A}">
                    <a16:rowId xmlns:a16="http://schemas.microsoft.com/office/drawing/2014/main" xmlns="" val="10001"/>
                  </a:ext>
                </a:extLst>
              </a:tr>
              <a:tr h="507013">
                <a:tc>
                  <a:txBody>
                    <a:bodyPr/>
                    <a:lstStyle/>
                    <a:p>
                      <a:r>
                        <a:rPr lang="es-AR" sz="1500" b="1" dirty="0" smtClean="0"/>
                        <a:t>Empleados</a:t>
                      </a:r>
                      <a:endParaRPr lang="es-AR" sz="1500" b="1" dirty="0"/>
                    </a:p>
                  </a:txBody>
                  <a:tcPr/>
                </a:tc>
                <a:tc>
                  <a:txBody>
                    <a:bodyPr/>
                    <a:lstStyle/>
                    <a:p>
                      <a:r>
                        <a:rPr lang="es-AR" sz="1500" dirty="0" smtClean="0"/>
                        <a:t>12.000</a:t>
                      </a:r>
                      <a:endParaRPr lang="es-AR" sz="1500" dirty="0"/>
                    </a:p>
                  </a:txBody>
                  <a:tcPr/>
                </a:tc>
                <a:extLst>
                  <a:ext uri="{0D108BD9-81ED-4DB2-BD59-A6C34878D82A}">
                    <a16:rowId xmlns:a16="http://schemas.microsoft.com/office/drawing/2014/main" xmlns="" val="10002"/>
                  </a:ext>
                </a:extLst>
              </a:tr>
              <a:tr h="640080">
                <a:tc>
                  <a:txBody>
                    <a:bodyPr/>
                    <a:lstStyle/>
                    <a:p>
                      <a:r>
                        <a:rPr lang="es-AR" sz="1500" b="1" dirty="0" smtClean="0"/>
                        <a:t>Propiedad Intelectual</a:t>
                      </a:r>
                      <a:endParaRPr lang="es-AR" sz="1500" b="1" dirty="0"/>
                    </a:p>
                  </a:txBody>
                  <a:tcPr/>
                </a:tc>
                <a:tc>
                  <a:txBody>
                    <a:bodyPr/>
                    <a:lstStyle/>
                    <a:p>
                      <a:r>
                        <a:rPr lang="es-AR" sz="1500" dirty="0" smtClean="0"/>
                        <a:t>Nuevo desarrollo en billetera virtual (aún no lanzado</a:t>
                      </a:r>
                      <a:r>
                        <a:rPr lang="es-AR" sz="1500" baseline="0" dirty="0" smtClean="0"/>
                        <a:t> al mercado</a:t>
                      </a:r>
                      <a:r>
                        <a:rPr lang="es-AR" sz="1500" dirty="0" smtClean="0"/>
                        <a:t>).</a:t>
                      </a:r>
                      <a:endParaRPr lang="es-AR" sz="1500" dirty="0"/>
                    </a:p>
                  </a:txBody>
                  <a:tcPr/>
                </a:tc>
                <a:extLst>
                  <a:ext uri="{0D108BD9-81ED-4DB2-BD59-A6C34878D82A}">
                    <a16:rowId xmlns:a16="http://schemas.microsoft.com/office/drawing/2014/main" xmlns="" val="10003"/>
                  </a:ext>
                </a:extLst>
              </a:tr>
              <a:tr h="640080">
                <a:tc>
                  <a:txBody>
                    <a:bodyPr/>
                    <a:lstStyle/>
                    <a:p>
                      <a:r>
                        <a:rPr lang="es-AR" sz="1500" b="1" dirty="0" smtClean="0"/>
                        <a:t>Presencia en el mercado</a:t>
                      </a:r>
                      <a:endParaRPr lang="es-AR" sz="1500" b="1" dirty="0"/>
                    </a:p>
                  </a:txBody>
                  <a:tcPr/>
                </a:tc>
                <a:tc>
                  <a:txBody>
                    <a:bodyPr/>
                    <a:lstStyle/>
                    <a:p>
                      <a:r>
                        <a:rPr lang="es-AR" sz="1500" baseline="0" dirty="0" smtClean="0">
                          <a:solidFill>
                            <a:schemeClr val="tx1"/>
                          </a:solidFill>
                        </a:rPr>
                        <a:t>Líder en República Dominicana, Centroamérica y Caribe.</a:t>
                      </a:r>
                      <a:endParaRPr lang="es-AR" sz="1500" dirty="0">
                        <a:solidFill>
                          <a:schemeClr val="tx1"/>
                        </a:solidFill>
                      </a:endParaRPr>
                    </a:p>
                  </a:txBody>
                  <a:tcPr/>
                </a:tc>
                <a:extLst>
                  <a:ext uri="{0D108BD9-81ED-4DB2-BD59-A6C34878D82A}">
                    <a16:rowId xmlns:a16="http://schemas.microsoft.com/office/drawing/2014/main" xmlns="" val="10004"/>
                  </a:ext>
                </a:extLst>
              </a:tr>
              <a:tr h="640080">
                <a:tc>
                  <a:txBody>
                    <a:bodyPr/>
                    <a:lstStyle/>
                    <a:p>
                      <a:r>
                        <a:rPr lang="es-AR" sz="1500" b="1" dirty="0" smtClean="0"/>
                        <a:t>Estrategia</a:t>
                      </a:r>
                      <a:endParaRPr lang="es-AR" sz="1500" b="1" dirty="0"/>
                    </a:p>
                  </a:txBody>
                  <a:tcPr/>
                </a:tc>
                <a:tc>
                  <a:txBody>
                    <a:bodyPr/>
                    <a:lstStyle/>
                    <a:p>
                      <a:r>
                        <a:rPr lang="es-AR" sz="1500" dirty="0" smtClean="0"/>
                        <a:t>Lanzamiento fin de año de 30 sucursales</a:t>
                      </a:r>
                      <a:r>
                        <a:rPr lang="es-AR" sz="1500" baseline="0" dirty="0" smtClean="0"/>
                        <a:t> pequeñas y automatizadas denominadas “</a:t>
                      </a:r>
                      <a:r>
                        <a:rPr lang="es-AR" sz="1500" baseline="0" dirty="0" err="1" smtClean="0"/>
                        <a:t>ExpressBank</a:t>
                      </a:r>
                      <a:r>
                        <a:rPr lang="es-AR" sz="1500" baseline="0" dirty="0" smtClean="0"/>
                        <a:t>” distribuidas en los mercados que lidera. Incluirán servicios de cajeros automáticos asistidos que permiten a los clientes hablar con personal del banco a través de un enlace de vídeo. </a:t>
                      </a:r>
                      <a:endParaRPr lang="es-AR" sz="1500" dirty="0"/>
                    </a:p>
                  </a:txBody>
                  <a:tcPr/>
                </a:tc>
                <a:extLst>
                  <a:ext uri="{0D108BD9-81ED-4DB2-BD59-A6C34878D82A}">
                    <a16:rowId xmlns:a16="http://schemas.microsoft.com/office/drawing/2014/main" xmlns="" val="10005"/>
                  </a:ext>
                </a:extLst>
              </a:tr>
            </a:tbl>
          </a:graphicData>
        </a:graphic>
      </p:graphicFrame>
      <p:grpSp>
        <p:nvGrpSpPr>
          <p:cNvPr id="11" name="Group 10"/>
          <p:cNvGrpSpPr/>
          <p:nvPr/>
        </p:nvGrpSpPr>
        <p:grpSpPr>
          <a:xfrm>
            <a:off x="7501185" y="139308"/>
            <a:ext cx="1513141" cy="1012659"/>
            <a:chOff x="6358185" y="5600308"/>
            <a:chExt cx="1513141" cy="1012659"/>
          </a:xfrm>
        </p:grpSpPr>
        <p:sp>
          <p:nvSpPr>
            <p:cNvPr id="6" name="TextBox 5"/>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10" name="Freeform 9"/>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xmlns="" val="2922263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76238" y="778601"/>
            <a:ext cx="8371762" cy="505688"/>
          </a:xfrm>
        </p:spPr>
        <p:txBody>
          <a:bodyPr/>
          <a:lstStyle/>
          <a:p>
            <a:r>
              <a:rPr lang="es-AR" dirty="0" smtClean="0"/>
              <a:t>Situación de LatamBank</a:t>
            </a:r>
            <a:endParaRPr lang="es-AR" dirty="0"/>
          </a:p>
        </p:txBody>
      </p:sp>
      <p:sp>
        <p:nvSpPr>
          <p:cNvPr id="3" name="Title 2"/>
          <p:cNvSpPr>
            <a:spLocks noGrp="1"/>
          </p:cNvSpPr>
          <p:nvPr>
            <p:ph type="title"/>
          </p:nvPr>
        </p:nvSpPr>
        <p:spPr/>
        <p:txBody>
          <a:bodyPr/>
          <a:lstStyle/>
          <a:p>
            <a:r>
              <a:rPr lang="es-AR" dirty="0" smtClean="0"/>
              <a:t>LatamBank</a:t>
            </a:r>
            <a:endParaRPr lang="es-AR" dirty="0"/>
          </a:p>
        </p:txBody>
      </p:sp>
      <p:grpSp>
        <p:nvGrpSpPr>
          <p:cNvPr id="14" name="Group 13"/>
          <p:cNvGrpSpPr/>
          <p:nvPr/>
        </p:nvGrpSpPr>
        <p:grpSpPr>
          <a:xfrm>
            <a:off x="7501185" y="139308"/>
            <a:ext cx="1513141" cy="1012659"/>
            <a:chOff x="6358185" y="5600308"/>
            <a:chExt cx="1513141" cy="1012659"/>
          </a:xfrm>
        </p:grpSpPr>
        <p:sp>
          <p:nvSpPr>
            <p:cNvPr id="15" name="TextBox 14"/>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16" name="Freeform 15"/>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23" name="Group 22"/>
          <p:cNvGrpSpPr/>
          <p:nvPr/>
        </p:nvGrpSpPr>
        <p:grpSpPr>
          <a:xfrm>
            <a:off x="1632291" y="1843315"/>
            <a:ext cx="5879419" cy="3917953"/>
            <a:chOff x="376238" y="1843315"/>
            <a:chExt cx="5879419" cy="3917953"/>
          </a:xfrm>
        </p:grpSpPr>
        <p:pic>
          <p:nvPicPr>
            <p:cNvPr id="4" name="Picture 3"/>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376238" y="1843315"/>
              <a:ext cx="5879419" cy="39179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Flowchart: Display 10"/>
            <p:cNvSpPr/>
            <p:nvPr/>
          </p:nvSpPr>
          <p:spPr bwMode="gray">
            <a:xfrm>
              <a:off x="549795" y="1924806"/>
              <a:ext cx="2487345" cy="1095559"/>
            </a:xfrm>
            <a:prstGeom prst="flowChartDisplay">
              <a:avLst/>
            </a:prstGeom>
            <a:solidFill>
              <a:schemeClr val="bg1"/>
            </a:solidFill>
            <a:ln w="38100" algn="ctr">
              <a:solidFill>
                <a:schemeClr val="accent4"/>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pic>
          <p:nvPicPr>
            <p:cNvPr id="12" name="Picture 11"/>
            <p:cNvPicPr>
              <a:picLocks noChangeAspect="1"/>
            </p:cNvPicPr>
            <p:nvPr/>
          </p:nvPicPr>
          <p:blipFill>
            <a:blip r:embed="rId4"/>
            <a:stretch>
              <a:fillRect/>
            </a:stretch>
          </p:blipFill>
          <p:spPr>
            <a:xfrm>
              <a:off x="686816" y="2056710"/>
              <a:ext cx="1275929" cy="831749"/>
            </a:xfrm>
            <a:prstGeom prst="rect">
              <a:avLst/>
            </a:prstGeom>
          </p:spPr>
        </p:pic>
        <p:pic>
          <p:nvPicPr>
            <p:cNvPr id="13" name="Picture 12"/>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xmlns=""/>
                </a:ext>
              </a:extLst>
            </a:blip>
            <a:stretch>
              <a:fillRect/>
            </a:stretch>
          </p:blipFill>
          <p:spPr>
            <a:xfrm>
              <a:off x="2044488" y="1944453"/>
              <a:ext cx="710287" cy="710287"/>
            </a:xfrm>
            <a:prstGeom prst="rect">
              <a:avLst/>
            </a:prstGeom>
          </p:spPr>
        </p:pic>
        <p:sp>
          <p:nvSpPr>
            <p:cNvPr id="24" name="TextBox 23"/>
            <p:cNvSpPr txBox="1"/>
            <p:nvPr/>
          </p:nvSpPr>
          <p:spPr>
            <a:xfrm>
              <a:off x="1969556" y="2545934"/>
              <a:ext cx="92202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4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Mobile</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4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Wallet</a:t>
              </a:r>
            </a:p>
          </p:txBody>
        </p:sp>
      </p:grpSp>
      <p:pic>
        <p:nvPicPr>
          <p:cNvPr id="27" name="Picture 26"/>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4826042" y="1476879"/>
            <a:ext cx="4064051" cy="4933194"/>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237166" y="2586806"/>
            <a:ext cx="4397962" cy="3795590"/>
            <a:chOff x="195855" y="2158268"/>
            <a:chExt cx="4397962" cy="3795590"/>
          </a:xfrm>
        </p:grpSpPr>
        <p:grpSp>
          <p:nvGrpSpPr>
            <p:cNvPr id="7" name="Group 6"/>
            <p:cNvGrpSpPr/>
            <p:nvPr/>
          </p:nvGrpSpPr>
          <p:grpSpPr>
            <a:xfrm>
              <a:off x="195855" y="2158268"/>
              <a:ext cx="4397962" cy="3795590"/>
              <a:chOff x="195855" y="2158268"/>
              <a:chExt cx="4397962" cy="3795590"/>
            </a:xfrm>
          </p:grpSpPr>
          <p:pic>
            <p:nvPicPr>
              <p:cNvPr id="26" name="Picture 25"/>
              <p:cNvPicPr>
                <a:picLocks noChangeAspect="1"/>
              </p:cNvPicPr>
              <p:nvPr/>
            </p:nvPicPr>
            <p:blipFill>
              <a:blip r:embed="rId7"/>
              <a:stretch>
                <a:fillRect/>
              </a:stretch>
            </p:blipFill>
            <p:spPr>
              <a:xfrm>
                <a:off x="195855" y="2158268"/>
                <a:ext cx="4397962" cy="379559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306286" y="2945960"/>
                <a:ext cx="3151414" cy="73866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s-AR" sz="1600" b="0" i="0" u="none" strike="noStrike" kern="1200" cap="none" spc="0" normalizeH="0" baseline="0" noProof="0" dirty="0" smtClean="0">
                    <a:ln>
                      <a:noFill/>
                    </a:ln>
                    <a:solidFill>
                      <a:srgbClr val="313131"/>
                    </a:solidFill>
                    <a:effectLst/>
                    <a:uLnTx/>
                    <a:uFillTx/>
                    <a:latin typeface="Verdana"/>
                    <a:ea typeface="+mn-ea"/>
                    <a:cs typeface="+mn-cs"/>
                  </a:rPr>
                  <a:t>La </a:t>
                </a:r>
                <a:r>
                  <a:rPr kumimoji="0" lang="es-AR" sz="1600" b="0" i="0" u="none" strike="noStrike" kern="1200" cap="none" spc="0" normalizeH="0" baseline="0" noProof="0" dirty="0" err="1" smtClean="0">
                    <a:ln>
                      <a:noFill/>
                    </a:ln>
                    <a:solidFill>
                      <a:srgbClr val="313131"/>
                    </a:solidFill>
                    <a:effectLst/>
                    <a:uLnTx/>
                    <a:uFillTx/>
                    <a:latin typeface="Verdana"/>
                    <a:ea typeface="+mn-ea"/>
                    <a:cs typeface="+mn-cs"/>
                  </a:rPr>
                  <a:t>Super</a:t>
                </a:r>
                <a:r>
                  <a:rPr kumimoji="0" lang="es-AR" sz="1600" b="0" i="0" u="none" strike="noStrike" kern="1200" cap="none" spc="0" normalizeH="0" baseline="0" noProof="0" dirty="0" smtClean="0">
                    <a:ln>
                      <a:noFill/>
                    </a:ln>
                    <a:solidFill>
                      <a:srgbClr val="313131"/>
                    </a:solidFill>
                    <a:effectLst/>
                    <a:uLnTx/>
                    <a:uFillTx/>
                    <a:latin typeface="Verdana"/>
                    <a:ea typeface="+mn-ea"/>
                    <a:cs typeface="+mn-cs"/>
                  </a:rPr>
                  <a:t> Analiza los riesgos de la Estrategia de LATAMBANK en Panamá</a:t>
                </a:r>
              </a:p>
            </p:txBody>
          </p:sp>
          <p:sp>
            <p:nvSpPr>
              <p:cNvPr id="6" name="TextBox 5"/>
              <p:cNvSpPr txBox="1"/>
              <p:nvPr/>
            </p:nvSpPr>
            <p:spPr>
              <a:xfrm>
                <a:off x="1573623" y="2250949"/>
                <a:ext cx="1194069" cy="276999"/>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s-AR" sz="1800" b="0" i="0" u="none" strike="noStrike" kern="1200" cap="none" spc="0" normalizeH="0" baseline="0" noProof="0" dirty="0" smtClean="0">
                    <a:ln>
                      <a:noFill/>
                    </a:ln>
                    <a:solidFill>
                      <a:srgbClr val="313131"/>
                    </a:solidFill>
                    <a:effectLst/>
                    <a:uLnTx/>
                    <a:uFillTx/>
                    <a:latin typeface="Verdana"/>
                    <a:ea typeface="+mn-ea"/>
                    <a:cs typeface="+mn-cs"/>
                  </a:rPr>
                  <a:t>Panama</a:t>
                </a:r>
              </a:p>
            </p:txBody>
          </p:sp>
        </p:grpSp>
        <p:sp>
          <p:nvSpPr>
            <p:cNvPr id="8" name="TextBox 7"/>
            <p:cNvSpPr txBox="1"/>
            <p:nvPr/>
          </p:nvSpPr>
          <p:spPr>
            <a:xfrm>
              <a:off x="1318668" y="3943476"/>
              <a:ext cx="3253332" cy="323165"/>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s-AR" sz="700" b="0" i="0" u="none" strike="noStrike" kern="1200" cap="none" spc="0" normalizeH="0" baseline="0" noProof="0" dirty="0" smtClean="0">
                  <a:ln>
                    <a:noFill/>
                  </a:ln>
                  <a:solidFill>
                    <a:srgbClr val="313131"/>
                  </a:solidFill>
                  <a:effectLst/>
                  <a:uLnTx/>
                  <a:uFillTx/>
                  <a:latin typeface="Verdana"/>
                  <a:ea typeface="+mn-ea"/>
                  <a:cs typeface="+mn-cs"/>
                </a:rPr>
                <a:t>Ciudad de Panamá, 25 de Agosto de 2017 – Fuentes de la Entidad que regula la operación bancaria en Panamá confirmaron la posibilidad de implementar mayores controles en </a:t>
              </a:r>
              <a:r>
                <a:rPr kumimoji="0" lang="es-AR" sz="700" b="0" i="0" u="none" strike="noStrike" kern="1200" cap="none" spc="0" normalizeH="0" baseline="0" noProof="0" dirty="0" err="1" smtClean="0">
                  <a:ln>
                    <a:noFill/>
                  </a:ln>
                  <a:solidFill>
                    <a:srgbClr val="313131"/>
                  </a:solidFill>
                  <a:effectLst/>
                  <a:uLnTx/>
                  <a:uFillTx/>
                  <a:latin typeface="Verdana"/>
                  <a:ea typeface="+mn-ea"/>
                  <a:cs typeface="+mn-cs"/>
                </a:rPr>
                <a:t>LatamBank</a:t>
              </a:r>
              <a:r>
                <a:rPr kumimoji="0" lang="es-AR" sz="700" b="0" i="0" u="none" strike="noStrike" kern="1200" cap="none" spc="0" normalizeH="0" baseline="0" noProof="0" dirty="0" smtClean="0">
                  <a:ln>
                    <a:noFill/>
                  </a:ln>
                  <a:solidFill>
                    <a:srgbClr val="313131"/>
                  </a:solidFill>
                  <a:effectLst/>
                  <a:uLnTx/>
                  <a:uFillTx/>
                  <a:latin typeface="Verdana"/>
                  <a:ea typeface="+mn-ea"/>
                  <a:cs typeface="+mn-cs"/>
                </a:rPr>
                <a:t> Panamá.</a:t>
              </a:r>
            </a:p>
          </p:txBody>
        </p:sp>
      </p:grpSp>
    </p:spTree>
    <p:extLst>
      <p:ext uri="{BB962C8B-B14F-4D97-AF65-F5344CB8AC3E}">
        <p14:creationId xmlns:p14="http://schemas.microsoft.com/office/powerpoint/2010/main" xmlns="" val="4054570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smtClean="0"/>
              <a:t>Ejercicio de Cyber Simulación</a:t>
            </a:r>
            <a:endParaRPr lang="es-AR" dirty="0"/>
          </a:p>
        </p:txBody>
      </p:sp>
      <p:sp>
        <p:nvSpPr>
          <p:cNvPr id="3" name="Text Placeholder 2"/>
          <p:cNvSpPr>
            <a:spLocks noGrp="1"/>
          </p:cNvSpPr>
          <p:nvPr>
            <p:ph type="body" idx="1"/>
          </p:nvPr>
        </p:nvSpPr>
        <p:spPr/>
        <p:txBody>
          <a:bodyPr/>
          <a:lstStyle/>
          <a:p>
            <a:r>
              <a:rPr lang="es-AR" dirty="0" smtClean="0"/>
              <a:t>Descripción de Roles</a:t>
            </a:r>
            <a:endParaRPr lang="es-AR" dirty="0"/>
          </a:p>
        </p:txBody>
      </p:sp>
    </p:spTree>
    <p:extLst>
      <p:ext uri="{BB962C8B-B14F-4D97-AF65-F5344CB8AC3E}">
        <p14:creationId xmlns:p14="http://schemas.microsoft.com/office/powerpoint/2010/main" xmlns="" val="353706038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3"/>
          <p:cNvSpPr>
            <a:spLocks noGrp="1"/>
          </p:cNvSpPr>
          <p:nvPr>
            <p:ph idx="1"/>
          </p:nvPr>
        </p:nvSpPr>
        <p:spPr>
          <a:xfrm>
            <a:off x="376238" y="1320828"/>
            <a:ext cx="8371762" cy="4423371"/>
          </a:xfrm>
        </p:spPr>
        <p:txBody>
          <a:bodyPr/>
          <a:lstStyle/>
          <a:p>
            <a:r>
              <a:rPr lang="es-AR" sz="1600" dirty="0"/>
              <a:t>Para la simulación, deberá posicionarse como miembro del </a:t>
            </a:r>
            <a:r>
              <a:rPr lang="es-AR" sz="1600" dirty="0" smtClean="0"/>
              <a:t>Equipo </a:t>
            </a:r>
            <a:r>
              <a:rPr lang="es-AR" sz="1600" dirty="0"/>
              <a:t>según lo indica su tarjeta de rol.</a:t>
            </a:r>
          </a:p>
        </p:txBody>
      </p:sp>
      <p:sp>
        <p:nvSpPr>
          <p:cNvPr id="2" name="Text Placeholder 1"/>
          <p:cNvSpPr>
            <a:spLocks noGrp="1"/>
          </p:cNvSpPr>
          <p:nvPr>
            <p:ph type="body" sz="quarter" idx="13"/>
          </p:nvPr>
        </p:nvSpPr>
        <p:spPr>
          <a:xfrm>
            <a:off x="376238" y="778601"/>
            <a:ext cx="8371762" cy="505688"/>
          </a:xfrm>
        </p:spPr>
        <p:txBody>
          <a:bodyPr/>
          <a:lstStyle/>
          <a:p>
            <a:r>
              <a:rPr lang="es-AR" dirty="0" smtClean="0"/>
              <a:t>Su Rol en el Equipo</a:t>
            </a:r>
            <a:endParaRPr lang="es-AR" dirty="0"/>
          </a:p>
        </p:txBody>
      </p:sp>
      <p:sp>
        <p:nvSpPr>
          <p:cNvPr id="3" name="Title 2"/>
          <p:cNvSpPr>
            <a:spLocks noGrp="1"/>
          </p:cNvSpPr>
          <p:nvPr>
            <p:ph type="title"/>
          </p:nvPr>
        </p:nvSpPr>
        <p:spPr/>
        <p:txBody>
          <a:bodyPr/>
          <a:lstStyle/>
          <a:p>
            <a:r>
              <a:rPr lang="es-AR" dirty="0" smtClean="0"/>
              <a:t>Equipo de Crisis</a:t>
            </a:r>
            <a:endParaRPr lang="es-AR" dirty="0"/>
          </a:p>
        </p:txBody>
      </p:sp>
      <p:grpSp>
        <p:nvGrpSpPr>
          <p:cNvPr id="14" name="Group 13"/>
          <p:cNvGrpSpPr/>
          <p:nvPr/>
        </p:nvGrpSpPr>
        <p:grpSpPr>
          <a:xfrm>
            <a:off x="376238" y="1871546"/>
            <a:ext cx="8371762" cy="4681654"/>
            <a:chOff x="-42862" y="1726181"/>
            <a:chExt cx="8371762" cy="4681654"/>
          </a:xfrm>
        </p:grpSpPr>
        <p:sp>
          <p:nvSpPr>
            <p:cNvPr id="15" name="AutoShape 3"/>
            <p:cNvSpPr>
              <a:spLocks noChangeArrowheads="1"/>
            </p:cNvSpPr>
            <p:nvPr>
              <p:custDataLst>
                <p:tags r:id="rId1"/>
              </p:custDataLst>
            </p:nvPr>
          </p:nvSpPr>
          <p:spPr bwMode="blackWhite">
            <a:xfrm>
              <a:off x="2624136" y="3778276"/>
              <a:ext cx="1008062" cy="324000"/>
            </a:xfrm>
            <a:prstGeom prst="rightArrow">
              <a:avLst>
                <a:gd name="adj1" fmla="val 48481"/>
                <a:gd name="adj2" fmla="val 123114"/>
              </a:avLst>
            </a:prstGeom>
            <a:solidFill>
              <a:schemeClr val="accent2"/>
            </a:solidFill>
            <a:ln w="12700">
              <a:solidFill>
                <a:schemeClr val="bg1"/>
              </a:solidFill>
              <a:miter lim="800000"/>
              <a:headEnd type="none" w="sm" len="sm"/>
              <a:tailEnd type="none" w="sm" len="sm"/>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Char char="¡"/>
                <a:tabLst/>
                <a:defRPr/>
              </a:pP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16" name="Group 15"/>
            <p:cNvGrpSpPr/>
            <p:nvPr/>
          </p:nvGrpSpPr>
          <p:grpSpPr>
            <a:xfrm>
              <a:off x="2965325" y="2481477"/>
              <a:ext cx="3056064" cy="2917598"/>
              <a:chOff x="2890712" y="2481477"/>
              <a:chExt cx="3056064" cy="2917598"/>
            </a:xfrm>
          </p:grpSpPr>
          <p:sp>
            <p:nvSpPr>
              <p:cNvPr id="24" name="Freeform 2"/>
              <p:cNvSpPr>
                <a:spLocks/>
              </p:cNvSpPr>
              <p:nvPr>
                <p:custDataLst>
                  <p:tags r:id="rId2"/>
                </p:custDataLst>
              </p:nvPr>
            </p:nvSpPr>
            <p:spPr bwMode="blackWhite">
              <a:xfrm>
                <a:off x="2890712" y="2481477"/>
                <a:ext cx="3056064" cy="2917598"/>
              </a:xfrm>
              <a:custGeom>
                <a:avLst/>
                <a:gdLst>
                  <a:gd name="T0" fmla="*/ 0 w 1749"/>
                  <a:gd name="T1" fmla="*/ 0 h 1710"/>
                  <a:gd name="T2" fmla="*/ 0 w 1749"/>
                  <a:gd name="T3" fmla="*/ 2147483647 h 1710"/>
                  <a:gd name="T4" fmla="*/ 2147483647 w 1749"/>
                  <a:gd name="T5" fmla="*/ 2147483647 h 1710"/>
                  <a:gd name="T6" fmla="*/ 0 w 1749"/>
                  <a:gd name="T7" fmla="*/ 2147483647 h 1710"/>
                  <a:gd name="T8" fmla="*/ 0 w 1749"/>
                  <a:gd name="T9" fmla="*/ 2147483647 h 1710"/>
                  <a:gd name="T10" fmla="*/ 2147483647 w 1749"/>
                  <a:gd name="T11" fmla="*/ 2147483647 h 1710"/>
                  <a:gd name="T12" fmla="*/ 2147483647 w 1749"/>
                  <a:gd name="T13" fmla="*/ 0 h 1710"/>
                  <a:gd name="T14" fmla="*/ 0 w 1749"/>
                  <a:gd name="T15" fmla="*/ 0 h 1710"/>
                  <a:gd name="T16" fmla="*/ 0 60000 65536"/>
                  <a:gd name="T17" fmla="*/ 0 60000 65536"/>
                  <a:gd name="T18" fmla="*/ 0 60000 65536"/>
                  <a:gd name="T19" fmla="*/ 0 60000 65536"/>
                  <a:gd name="T20" fmla="*/ 0 60000 65536"/>
                  <a:gd name="T21" fmla="*/ 0 60000 65536"/>
                  <a:gd name="T22" fmla="*/ 0 60000 65536"/>
                  <a:gd name="T23" fmla="*/ 0 60000 65536"/>
                  <a:gd name="T24" fmla="*/ 0 w 1749"/>
                  <a:gd name="T25" fmla="*/ 0 h 1710"/>
                  <a:gd name="T26" fmla="*/ 1749 w 1749"/>
                  <a:gd name="T27" fmla="*/ 1710 h 17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49" h="1710">
                    <a:moveTo>
                      <a:pt x="0" y="0"/>
                    </a:moveTo>
                    <a:lnTo>
                      <a:pt x="0" y="352"/>
                    </a:lnTo>
                    <a:lnTo>
                      <a:pt x="299" y="853"/>
                    </a:lnTo>
                    <a:lnTo>
                      <a:pt x="0" y="1368"/>
                    </a:lnTo>
                    <a:lnTo>
                      <a:pt x="0" y="1708"/>
                    </a:lnTo>
                    <a:lnTo>
                      <a:pt x="1748" y="1710"/>
                    </a:lnTo>
                    <a:lnTo>
                      <a:pt x="1749" y="0"/>
                    </a:lnTo>
                    <a:lnTo>
                      <a:pt x="0" y="0"/>
                    </a:lnTo>
                  </a:path>
                </a:pathLst>
              </a:custGeom>
              <a:solidFill>
                <a:schemeClr val="bg1"/>
              </a:solidFill>
              <a:ln w="19050" cap="rnd">
                <a:solidFill>
                  <a:srgbClr val="8C8C8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25" name="Text Placeholder 5"/>
              <p:cNvSpPr txBox="1">
                <a:spLocks/>
              </p:cNvSpPr>
              <p:nvPr>
                <p:custDataLst>
                  <p:tags r:id="rId3"/>
                </p:custDataLst>
              </p:nvPr>
            </p:nvSpPr>
            <p:spPr>
              <a:xfrm>
                <a:off x="3048000" y="2514600"/>
                <a:ext cx="2898775" cy="2673415"/>
              </a:xfrm>
              <a:prstGeom prst="rect">
                <a:avLst/>
              </a:prstGeom>
            </p:spPr>
            <p:txBody>
              <a:bodyPr wrap="square" lIns="36000" tIns="36000" rIns="36000" bIns="36000">
                <a:spAutoFit/>
              </a:bodyPr>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ctr" defTabSz="957263" rtl="0" eaLnBrk="1" fontAlgn="base" latinLnBrk="0" hangingPunct="1">
                  <a:lnSpc>
                    <a:spcPct val="100000"/>
                  </a:lnSpc>
                  <a:spcBef>
                    <a:spcPts val="600"/>
                  </a:spcBef>
                  <a:spcAft>
                    <a:spcPts val="0"/>
                  </a:spcAft>
                  <a:buClrTx/>
                  <a:buSzTx/>
                  <a:buFont typeface="Arial" charset="0"/>
                  <a:buNone/>
                  <a:tabLst/>
                  <a:defRPr/>
                </a:pPr>
                <a:r>
                  <a:rPr kumimoji="0" lang="es-AR" sz="1600" b="1" i="0" u="none" strike="noStrike" kern="1200" cap="none" spc="0" normalizeH="0" baseline="0" noProof="0" dirty="0" smtClean="0">
                    <a:ln>
                      <a:noFill/>
                    </a:ln>
                    <a:solidFill>
                      <a:srgbClr val="313131"/>
                    </a:solidFill>
                    <a:effectLst/>
                    <a:uLnTx/>
                    <a:uFillTx/>
                    <a:latin typeface="Verdana"/>
                    <a:ea typeface="+mj-ea"/>
                    <a:cs typeface="+mj-cs"/>
                  </a:rPr>
                  <a:t>Equipo de Gestión de Crisis</a:t>
                </a:r>
              </a:p>
              <a:p>
                <a:pPr marL="0" marR="0" lvl="1" indent="0" algn="ctr" defTabSz="957263" rtl="0" eaLnBrk="1" fontAlgn="base" latinLnBrk="0" hangingPunct="1">
                  <a:lnSpc>
                    <a:spcPct val="100000"/>
                  </a:lnSpc>
                  <a:spcBef>
                    <a:spcPts val="600"/>
                  </a:spcBef>
                  <a:spcAft>
                    <a:spcPts val="0"/>
                  </a:spcAft>
                  <a:buClrTx/>
                  <a:buSzTx/>
                  <a:buFont typeface="Arial" charset="0"/>
                  <a:buNone/>
                  <a:tabLst/>
                  <a:defRPr/>
                </a:pPr>
                <a:r>
                  <a:rPr kumimoji="0" lang="es-AR" sz="1600" b="0" i="0" u="none" strike="noStrike" kern="1200" cap="none" spc="0" normalizeH="0" baseline="0" noProof="0" dirty="0" smtClean="0">
                    <a:ln>
                      <a:noFill/>
                    </a:ln>
                    <a:solidFill>
                      <a:srgbClr val="313131"/>
                    </a:solidFill>
                    <a:effectLst/>
                    <a:uLnTx/>
                    <a:uFillTx/>
                    <a:latin typeface="Verdana"/>
                    <a:ea typeface="+mj-ea"/>
                    <a:cs typeface="+mj-cs"/>
                  </a:rPr>
                  <a:t>Incluye:</a:t>
                </a:r>
              </a:p>
              <a:p>
                <a:pPr marL="0" marR="0" lvl="1" indent="0" algn="ctr" defTabSz="957263" rtl="0" eaLnBrk="1" fontAlgn="base" latinLnBrk="0" hangingPunct="1">
                  <a:lnSpc>
                    <a:spcPct val="100000"/>
                  </a:lnSpc>
                  <a:spcBef>
                    <a:spcPts val="600"/>
                  </a:spcBef>
                  <a:spcAft>
                    <a:spcPts val="0"/>
                  </a:spcAft>
                  <a:buClrTx/>
                  <a:buSzTx/>
                  <a:buFont typeface="Arial" charset="0"/>
                  <a:buNone/>
                  <a:tabLst/>
                  <a:defRPr/>
                </a:pPr>
                <a:r>
                  <a:rPr kumimoji="0" lang="es-AR" sz="1600" b="0" i="0" u="none" strike="noStrike" kern="1200" cap="none" spc="0" normalizeH="0" baseline="0" noProof="0" dirty="0" smtClean="0">
                    <a:ln>
                      <a:noFill/>
                    </a:ln>
                    <a:solidFill>
                      <a:srgbClr val="313131"/>
                    </a:solidFill>
                    <a:effectLst/>
                    <a:uLnTx/>
                    <a:uFillTx/>
                    <a:latin typeface="Verdana"/>
                    <a:ea typeface="+mj-ea"/>
                    <a:cs typeface="+mj-cs"/>
                  </a:rPr>
                  <a:t>CEO, CFO, CIO,</a:t>
                </a:r>
              </a:p>
              <a:p>
                <a:pPr marL="0" marR="0" lvl="1" indent="0" algn="ctr" defTabSz="957263" rtl="0" eaLnBrk="1" fontAlgn="base" latinLnBrk="0" hangingPunct="1">
                  <a:lnSpc>
                    <a:spcPct val="100000"/>
                  </a:lnSpc>
                  <a:spcBef>
                    <a:spcPts val="600"/>
                  </a:spcBef>
                  <a:spcAft>
                    <a:spcPts val="0"/>
                  </a:spcAft>
                  <a:buClrTx/>
                  <a:buSzTx/>
                  <a:buFont typeface="Arial" charset="0"/>
                  <a:buNone/>
                  <a:tabLst/>
                  <a:defRPr/>
                </a:pPr>
                <a:r>
                  <a:rPr kumimoji="0" lang="es-AR" sz="1600" b="0" i="0" u="none" strike="noStrike" kern="1200" cap="none" spc="0" normalizeH="0" baseline="0" noProof="0" dirty="0" smtClean="0">
                    <a:ln>
                      <a:noFill/>
                    </a:ln>
                    <a:solidFill>
                      <a:srgbClr val="313131"/>
                    </a:solidFill>
                    <a:effectLst/>
                    <a:uLnTx/>
                    <a:uFillTx/>
                    <a:latin typeface="Verdana"/>
                    <a:ea typeface="+mj-ea"/>
                    <a:cs typeface="+mj-cs"/>
                  </a:rPr>
                  <a:t>CISO, COO, </a:t>
                </a:r>
              </a:p>
              <a:p>
                <a:pPr marL="0" marR="0" lvl="1" indent="0" algn="ctr" defTabSz="957263" rtl="0" eaLnBrk="1" fontAlgn="base" latinLnBrk="0" hangingPunct="1">
                  <a:lnSpc>
                    <a:spcPct val="100000"/>
                  </a:lnSpc>
                  <a:spcBef>
                    <a:spcPts val="600"/>
                  </a:spcBef>
                  <a:spcAft>
                    <a:spcPts val="0"/>
                  </a:spcAft>
                  <a:buClrTx/>
                  <a:buSzTx/>
                  <a:buFont typeface="Arial" charset="0"/>
                  <a:buNone/>
                  <a:tabLst/>
                  <a:defRPr/>
                </a:pPr>
                <a:r>
                  <a:rPr kumimoji="0" lang="es-AR" sz="1600" b="0" i="0" u="none" strike="noStrike" kern="1200" cap="none" spc="0" normalizeH="0" baseline="0" noProof="0" dirty="0" smtClean="0">
                    <a:ln>
                      <a:noFill/>
                    </a:ln>
                    <a:solidFill>
                      <a:srgbClr val="313131"/>
                    </a:solidFill>
                    <a:effectLst/>
                    <a:uLnTx/>
                    <a:uFillTx/>
                    <a:latin typeface="Verdana"/>
                    <a:ea typeface="+mj-ea"/>
                    <a:cs typeface="+mj-cs"/>
                  </a:rPr>
                  <a:t>Responsable Banca </a:t>
                </a:r>
                <a:r>
                  <a:rPr kumimoji="0" lang="es-AR" sz="1600" b="0" i="0" u="none" strike="noStrike" kern="1200" cap="none" spc="0" normalizeH="0" baseline="0" noProof="0" dirty="0">
                    <a:ln>
                      <a:noFill/>
                    </a:ln>
                    <a:solidFill>
                      <a:srgbClr val="313131"/>
                    </a:solidFill>
                    <a:effectLst/>
                    <a:uLnTx/>
                    <a:uFillTx/>
                    <a:latin typeface="Verdana"/>
                    <a:ea typeface="+mj-ea"/>
                    <a:cs typeface="+mj-cs"/>
                  </a:rPr>
                  <a:t>Mayorista y Minorista</a:t>
                </a:r>
              </a:p>
              <a:p>
                <a:pPr marL="0" marR="0" lvl="1" indent="0" algn="ctr" defTabSz="957263" rtl="0" eaLnBrk="1" fontAlgn="base" latinLnBrk="0" hangingPunct="1">
                  <a:lnSpc>
                    <a:spcPct val="100000"/>
                  </a:lnSpc>
                  <a:spcBef>
                    <a:spcPts val="600"/>
                  </a:spcBef>
                  <a:spcAft>
                    <a:spcPts val="0"/>
                  </a:spcAft>
                  <a:buClrTx/>
                  <a:buSzTx/>
                  <a:buFont typeface="Arial" charset="0"/>
                  <a:buNone/>
                  <a:tabLst/>
                  <a:defRPr/>
                </a:pPr>
                <a:r>
                  <a:rPr kumimoji="0" lang="es-AR" sz="1600" b="0" i="0" u="none" strike="noStrike" kern="1200" cap="none" spc="0" normalizeH="0" baseline="0" noProof="0" dirty="0" smtClean="0">
                    <a:ln>
                      <a:noFill/>
                    </a:ln>
                    <a:solidFill>
                      <a:srgbClr val="313131"/>
                    </a:solidFill>
                    <a:effectLst/>
                    <a:uLnTx/>
                    <a:uFillTx/>
                    <a:latin typeface="Verdana"/>
                    <a:ea typeface="+mj-ea"/>
                    <a:cs typeface="+mj-cs"/>
                  </a:rPr>
                  <a:t>y  Responsable de Legales, Comunicaciones y RRHH</a:t>
                </a:r>
              </a:p>
            </p:txBody>
          </p:sp>
        </p:grpSp>
        <p:sp>
          <p:nvSpPr>
            <p:cNvPr id="17" name="Rectangle 16"/>
            <p:cNvSpPr/>
            <p:nvPr/>
          </p:nvSpPr>
          <p:spPr>
            <a:xfrm>
              <a:off x="-42862" y="2481477"/>
              <a:ext cx="2666998" cy="29175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smtClean="0">
                  <a:ln>
                    <a:noFill/>
                  </a:ln>
                  <a:solidFill>
                    <a:prstClr val="black"/>
                  </a:solidFill>
                  <a:effectLst/>
                  <a:uLnTx/>
                  <a:uFillTx/>
                  <a:latin typeface="Verdana"/>
                  <a:ea typeface="+mn-ea"/>
                  <a:cs typeface="+mn-cs"/>
                </a:rPr>
                <a:t>Plan de Gestión de Crisis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smtClean="0">
                  <a:ln>
                    <a:noFill/>
                  </a:ln>
                  <a:solidFill>
                    <a:prstClr val="black"/>
                  </a:solidFill>
                  <a:effectLst/>
                  <a:uLnTx/>
                  <a:uFillTx/>
                  <a:latin typeface="Verdana"/>
                  <a:ea typeface="+mn-ea"/>
                  <a:cs typeface="+mn-cs"/>
                </a:rPr>
                <a:t>Ante un evento de Crisis, el Equipo de Crisis será convocado para responder a la situación. </a:t>
              </a:r>
              <a:r>
                <a:rPr kumimoji="0" lang="es-AR" sz="1400" b="1" i="0" u="none" strike="noStrike" kern="1200" cap="none" spc="0" normalizeH="0" baseline="0" noProof="0" dirty="0" smtClean="0">
                  <a:ln>
                    <a:noFill/>
                  </a:ln>
                  <a:solidFill>
                    <a:prstClr val="black"/>
                  </a:solidFill>
                  <a:effectLst/>
                  <a:uLnTx/>
                  <a:uFillTx/>
                  <a:latin typeface="Verdana"/>
                  <a:ea typeface="+mn-ea"/>
                  <a:cs typeface="+mn-cs"/>
                </a:rPr>
                <a:t>Responsabilidades: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400" b="0" i="0" u="none" strike="noStrike" kern="1200" cap="none" spc="0" normalizeH="0" baseline="0" noProof="0" dirty="0" smtClean="0">
                  <a:ln>
                    <a:noFill/>
                  </a:ln>
                  <a:solidFill>
                    <a:prstClr val="black"/>
                  </a:solidFill>
                  <a:effectLst/>
                  <a:uLnTx/>
                  <a:uFillTx/>
                  <a:latin typeface="Verdana"/>
                  <a:ea typeface="+mn-ea"/>
                  <a:cs typeface="+mn-cs"/>
                </a:rPr>
                <a:t>Coordinar la respuesta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400" b="0" i="0" u="none" strike="noStrike" kern="1200" cap="none" spc="0" normalizeH="0" baseline="0" noProof="0" dirty="0" smtClean="0">
                  <a:ln>
                    <a:noFill/>
                  </a:ln>
                  <a:solidFill>
                    <a:prstClr val="black"/>
                  </a:solidFill>
                  <a:effectLst/>
                  <a:uLnTx/>
                  <a:uFillTx/>
                  <a:latin typeface="Verdana"/>
                  <a:ea typeface="+mn-ea"/>
                  <a:cs typeface="+mn-cs"/>
                </a:rPr>
                <a:t>Gestionar la comunicación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400" b="0" i="0" u="none" strike="noStrike" kern="1200" cap="none" spc="0" normalizeH="0" baseline="0" noProof="0" dirty="0" smtClean="0">
                  <a:ln>
                    <a:noFill/>
                  </a:ln>
                  <a:solidFill>
                    <a:prstClr val="black"/>
                  </a:solidFill>
                  <a:effectLst/>
                  <a:uLnTx/>
                  <a:uFillTx/>
                  <a:latin typeface="Verdana"/>
                  <a:ea typeface="+mn-ea"/>
                  <a:cs typeface="+mn-cs"/>
                </a:rPr>
                <a:t>Minimizar el impacto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400" b="0" i="0" u="none" strike="noStrike" kern="1200" cap="none" spc="0" normalizeH="0" baseline="0" noProof="0" dirty="0" smtClean="0">
                  <a:ln>
                    <a:noFill/>
                  </a:ln>
                  <a:solidFill>
                    <a:prstClr val="black"/>
                  </a:solidFill>
                  <a:effectLst/>
                  <a:uLnTx/>
                  <a:uFillTx/>
                  <a:latin typeface="Verdana"/>
                  <a:ea typeface="+mn-ea"/>
                  <a:cs typeface="+mn-cs"/>
                </a:rPr>
                <a:t>Consultar con el directorio</a:t>
              </a:r>
              <a:endParaRPr kumimoji="0" lang="es-AR"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8" name="Rectangle 17"/>
            <p:cNvSpPr/>
            <p:nvPr/>
          </p:nvSpPr>
          <p:spPr>
            <a:xfrm>
              <a:off x="6362577" y="2481477"/>
              <a:ext cx="1966323" cy="2917598"/>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smtClean="0">
                  <a:ln>
                    <a:noFill/>
                  </a:ln>
                  <a:solidFill>
                    <a:prstClr val="black"/>
                  </a:solidFill>
                  <a:effectLst/>
                  <a:uLnTx/>
                  <a:uFillTx/>
                  <a:latin typeface="Verdana"/>
                  <a:ea typeface="+mn-ea"/>
                  <a:cs typeface="+mn-cs"/>
                </a:rPr>
                <a:t>Clientes,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smtClean="0">
                  <a:ln>
                    <a:noFill/>
                  </a:ln>
                  <a:solidFill>
                    <a:prstClr val="black"/>
                  </a:solidFill>
                  <a:effectLst/>
                  <a:uLnTx/>
                  <a:uFillTx/>
                  <a:latin typeface="Verdana"/>
                  <a:ea typeface="+mn-ea"/>
                  <a:cs typeface="+mn-cs"/>
                </a:rPr>
                <a:t>Proveedores,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smtClean="0">
                  <a:ln>
                    <a:noFill/>
                  </a:ln>
                  <a:solidFill>
                    <a:prstClr val="black"/>
                  </a:solidFill>
                  <a:effectLst/>
                  <a:uLnTx/>
                  <a:uFillTx/>
                  <a:latin typeface="Verdana"/>
                  <a:ea typeface="+mn-ea"/>
                  <a:cs typeface="+mn-cs"/>
                </a:rPr>
                <a:t>Reguladores y Público en General</a:t>
              </a:r>
            </a:p>
          </p:txBody>
        </p:sp>
        <p:sp>
          <p:nvSpPr>
            <p:cNvPr id="19" name="Rectangle 18"/>
            <p:cNvSpPr/>
            <p:nvPr/>
          </p:nvSpPr>
          <p:spPr>
            <a:xfrm>
              <a:off x="3122613" y="1726181"/>
              <a:ext cx="2898775" cy="483618"/>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smtClean="0">
                  <a:ln>
                    <a:noFill/>
                  </a:ln>
                  <a:solidFill>
                    <a:prstClr val="black"/>
                  </a:solidFill>
                  <a:effectLst/>
                  <a:uLnTx/>
                  <a:uFillTx/>
                  <a:latin typeface="Verdana"/>
                  <a:ea typeface="+mn-ea"/>
                  <a:cs typeface="+mn-cs"/>
                </a:rPr>
                <a:t>Directorio</a:t>
              </a:r>
            </a:p>
          </p:txBody>
        </p:sp>
        <p:sp>
          <p:nvSpPr>
            <p:cNvPr id="20" name="Rectangle 19"/>
            <p:cNvSpPr/>
            <p:nvPr/>
          </p:nvSpPr>
          <p:spPr>
            <a:xfrm>
              <a:off x="3114725" y="5670752"/>
              <a:ext cx="2898775" cy="737083"/>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smtClean="0">
                  <a:ln>
                    <a:noFill/>
                  </a:ln>
                  <a:solidFill>
                    <a:prstClr val="black"/>
                  </a:solidFill>
                  <a:effectLst/>
                  <a:uLnTx/>
                  <a:uFillTx/>
                  <a:latin typeface="Verdana"/>
                  <a:ea typeface="+mn-ea"/>
                  <a:cs typeface="+mn-cs"/>
                </a:rPr>
                <a:t>Departamentos de la Organización</a:t>
              </a:r>
            </a:p>
          </p:txBody>
        </p:sp>
        <p:cxnSp>
          <p:nvCxnSpPr>
            <p:cNvPr id="21" name="Straight Connector 20"/>
            <p:cNvCxnSpPr>
              <a:stCxn id="19" idx="2"/>
            </p:cNvCxnSpPr>
            <p:nvPr/>
          </p:nvCxnSpPr>
          <p:spPr>
            <a:xfrm>
              <a:off x="4572001" y="2209799"/>
              <a:ext cx="0" cy="28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8" idx="1"/>
            </p:cNvCxnSpPr>
            <p:nvPr/>
          </p:nvCxnSpPr>
          <p:spPr>
            <a:xfrm flipH="1">
              <a:off x="6021389" y="3940276"/>
              <a:ext cx="3411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564111" y="5417913"/>
              <a:ext cx="1" cy="25200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501185" y="139308"/>
            <a:ext cx="1513141" cy="1012659"/>
            <a:chOff x="6358185" y="5600308"/>
            <a:chExt cx="1513141" cy="1012659"/>
          </a:xfrm>
        </p:grpSpPr>
        <p:sp>
          <p:nvSpPr>
            <p:cNvPr id="29" name="TextBox 28"/>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30" name="Freeform 29"/>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xmlns="" val="4274292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3"/>
          <p:cNvSpPr>
            <a:spLocks noGrp="1"/>
          </p:cNvSpPr>
          <p:nvPr>
            <p:ph idx="1"/>
          </p:nvPr>
        </p:nvSpPr>
        <p:spPr>
          <a:xfrm>
            <a:off x="376238" y="1320828"/>
            <a:ext cx="8371762" cy="4423371"/>
          </a:xfrm>
        </p:spPr>
        <p:txBody>
          <a:bodyPr/>
          <a:lstStyle/>
          <a:p>
            <a:r>
              <a:rPr lang="es-AR" sz="1600" dirty="0" smtClean="0"/>
              <a:t>Para la interacción dentro del Equipo de Crisis, los roles estarán dispuestos de la siguiente manera:</a:t>
            </a:r>
            <a:endParaRPr lang="es-AR" sz="1600" dirty="0"/>
          </a:p>
        </p:txBody>
      </p:sp>
      <p:sp>
        <p:nvSpPr>
          <p:cNvPr id="2" name="Text Placeholder 1"/>
          <p:cNvSpPr>
            <a:spLocks noGrp="1"/>
          </p:cNvSpPr>
          <p:nvPr>
            <p:ph type="body" sz="quarter" idx="13"/>
          </p:nvPr>
        </p:nvSpPr>
        <p:spPr>
          <a:xfrm>
            <a:off x="376238" y="778601"/>
            <a:ext cx="8371762" cy="505688"/>
          </a:xfrm>
        </p:spPr>
        <p:txBody>
          <a:bodyPr/>
          <a:lstStyle/>
          <a:p>
            <a:r>
              <a:rPr lang="es-AR" dirty="0" smtClean="0"/>
              <a:t>Diagrama de ubicación</a:t>
            </a:r>
            <a:endParaRPr lang="es-AR" dirty="0"/>
          </a:p>
        </p:txBody>
      </p:sp>
      <p:sp>
        <p:nvSpPr>
          <p:cNvPr id="3" name="Title 2"/>
          <p:cNvSpPr>
            <a:spLocks noGrp="1"/>
          </p:cNvSpPr>
          <p:nvPr>
            <p:ph type="title"/>
          </p:nvPr>
        </p:nvSpPr>
        <p:spPr/>
        <p:txBody>
          <a:bodyPr/>
          <a:lstStyle/>
          <a:p>
            <a:r>
              <a:rPr lang="es-AR" dirty="0" smtClean="0"/>
              <a:t>Equipo de Crisis</a:t>
            </a:r>
            <a:endParaRPr lang="es-AR" dirty="0"/>
          </a:p>
        </p:txBody>
      </p:sp>
      <p:grpSp>
        <p:nvGrpSpPr>
          <p:cNvPr id="5" name="Group 4"/>
          <p:cNvGrpSpPr/>
          <p:nvPr/>
        </p:nvGrpSpPr>
        <p:grpSpPr>
          <a:xfrm>
            <a:off x="857139" y="2188555"/>
            <a:ext cx="7429722" cy="4244017"/>
            <a:chOff x="857139" y="2188555"/>
            <a:chExt cx="7429722" cy="4244017"/>
          </a:xfrm>
        </p:grpSpPr>
        <p:sp>
          <p:nvSpPr>
            <p:cNvPr id="26" name="Rectangle 25"/>
            <p:cNvSpPr/>
            <p:nvPr/>
          </p:nvSpPr>
          <p:spPr>
            <a:xfrm>
              <a:off x="3124200" y="2188555"/>
              <a:ext cx="2895600" cy="2772575"/>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Verdana"/>
                <a:ea typeface="+mn-ea"/>
                <a:cs typeface="+mn-cs"/>
              </a:endParaRPr>
            </a:p>
          </p:txBody>
        </p:sp>
        <p:sp>
          <p:nvSpPr>
            <p:cNvPr id="28" name="Rounded Rectangle 27"/>
            <p:cNvSpPr/>
            <p:nvPr/>
          </p:nvSpPr>
          <p:spPr>
            <a:xfrm>
              <a:off x="6126861" y="4126109"/>
              <a:ext cx="2160000" cy="83502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white"/>
                  </a:solidFill>
                  <a:effectLst/>
                  <a:uLnTx/>
                  <a:uFillTx/>
                  <a:latin typeface="Verdana"/>
                  <a:ea typeface="+mn-ea"/>
                  <a:cs typeface="+mn-cs"/>
                </a:rPr>
                <a:t>Legales, Comunicación RRHH</a:t>
              </a:r>
              <a:endParaRPr kumimoji="0" lang="es-A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29" name="Rounded Rectangle 28"/>
            <p:cNvSpPr/>
            <p:nvPr/>
          </p:nvSpPr>
          <p:spPr>
            <a:xfrm>
              <a:off x="6126861" y="3157332"/>
              <a:ext cx="2160000" cy="83502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white"/>
                  </a:solidFill>
                  <a:effectLst/>
                  <a:uLnTx/>
                  <a:uFillTx/>
                  <a:latin typeface="Verdana"/>
                  <a:ea typeface="+mn-ea"/>
                  <a:cs typeface="+mn-cs"/>
                </a:rPr>
                <a:t>CISO</a:t>
              </a:r>
              <a:endParaRPr kumimoji="0" lang="es-A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0" name="Rounded Rectangle 29"/>
            <p:cNvSpPr/>
            <p:nvPr/>
          </p:nvSpPr>
          <p:spPr>
            <a:xfrm>
              <a:off x="3681469" y="5104739"/>
              <a:ext cx="1782163" cy="83502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white"/>
                  </a:solidFill>
                  <a:effectLst/>
                  <a:uLnTx/>
                  <a:uFillTx/>
                  <a:latin typeface="Verdana"/>
                  <a:ea typeface="+mn-ea"/>
                  <a:cs typeface="+mn-cs"/>
                </a:rPr>
                <a:t>CEO</a:t>
              </a:r>
              <a:endParaRPr kumimoji="0" lang="es-A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1" name="Rounded Rectangle 30"/>
            <p:cNvSpPr/>
            <p:nvPr/>
          </p:nvSpPr>
          <p:spPr>
            <a:xfrm>
              <a:off x="857139" y="3157332"/>
              <a:ext cx="2160000" cy="83502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white"/>
                  </a:solidFill>
                  <a:effectLst/>
                  <a:uLnTx/>
                  <a:uFillTx/>
                  <a:latin typeface="Verdana"/>
                  <a:ea typeface="+mn-ea"/>
                  <a:cs typeface="+mn-cs"/>
                </a:rPr>
                <a:t>CFO</a:t>
              </a:r>
              <a:endParaRPr kumimoji="0" lang="es-A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2" name="Rounded Rectangle 31"/>
            <p:cNvSpPr/>
            <p:nvPr/>
          </p:nvSpPr>
          <p:spPr>
            <a:xfrm>
              <a:off x="857139" y="4126109"/>
              <a:ext cx="2160000" cy="83502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white"/>
                  </a:solidFill>
                  <a:effectLst/>
                  <a:uLnTx/>
                  <a:uFillTx/>
                  <a:latin typeface="Verdana"/>
                  <a:ea typeface="+mn-ea"/>
                  <a:cs typeface="+mn-cs"/>
                </a:rPr>
                <a:t>Responsable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white"/>
                  </a:solidFill>
                  <a:effectLst/>
                  <a:uLnTx/>
                  <a:uFillTx/>
                  <a:latin typeface="Verdana"/>
                  <a:ea typeface="+mn-ea"/>
                  <a:cs typeface="+mn-cs"/>
                </a:rPr>
                <a:t>Banca Mayorista y Minorista</a:t>
              </a:r>
            </a:p>
          </p:txBody>
        </p:sp>
        <p:sp>
          <p:nvSpPr>
            <p:cNvPr id="34" name="Rounded Rectangle 33"/>
            <p:cNvSpPr/>
            <p:nvPr/>
          </p:nvSpPr>
          <p:spPr>
            <a:xfrm>
              <a:off x="974558" y="5597551"/>
              <a:ext cx="1782163" cy="835021"/>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white"/>
                  </a:solidFill>
                  <a:effectLst/>
                  <a:uLnTx/>
                  <a:uFillTx/>
                  <a:latin typeface="Verdana"/>
                  <a:ea typeface="+mn-ea"/>
                  <a:cs typeface="+mn-cs"/>
                </a:rPr>
                <a:t>Moderador</a:t>
              </a:r>
              <a:endParaRPr kumimoji="0" lang="es-A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5" name="Rounded Rectangle 34"/>
            <p:cNvSpPr/>
            <p:nvPr/>
          </p:nvSpPr>
          <p:spPr>
            <a:xfrm>
              <a:off x="6126861" y="2188555"/>
              <a:ext cx="2160000" cy="83502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white"/>
                  </a:solidFill>
                  <a:effectLst/>
                  <a:uLnTx/>
                  <a:uFillTx/>
                  <a:latin typeface="Verdana"/>
                  <a:ea typeface="+mn-ea"/>
                  <a:cs typeface="+mn-cs"/>
                </a:rPr>
                <a:t>COO</a:t>
              </a:r>
              <a:endParaRPr kumimoji="0" lang="es-A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6" name="Rounded Rectangle 35"/>
            <p:cNvSpPr/>
            <p:nvPr/>
          </p:nvSpPr>
          <p:spPr>
            <a:xfrm>
              <a:off x="857139" y="2201634"/>
              <a:ext cx="2160000" cy="83502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smtClean="0">
                  <a:ln>
                    <a:noFill/>
                  </a:ln>
                  <a:solidFill>
                    <a:prstClr val="white"/>
                  </a:solidFill>
                  <a:effectLst/>
                  <a:uLnTx/>
                  <a:uFillTx/>
                  <a:latin typeface="Verdana"/>
                  <a:ea typeface="+mn-ea"/>
                  <a:cs typeface="+mn-cs"/>
                </a:rPr>
                <a:t>CIO</a:t>
              </a:r>
              <a:endParaRPr kumimoji="0" lang="es-AR" sz="1800" b="0" i="0" u="none" strike="noStrike" kern="1200" cap="none" spc="0" normalizeH="0" baseline="0" noProof="0" dirty="0">
                <a:ln>
                  <a:noFill/>
                </a:ln>
                <a:solidFill>
                  <a:prstClr val="white"/>
                </a:solidFill>
                <a:effectLst/>
                <a:uLnTx/>
                <a:uFillTx/>
                <a:latin typeface="Verdana"/>
                <a:ea typeface="+mn-ea"/>
                <a:cs typeface="+mn-cs"/>
              </a:endParaRPr>
            </a:p>
          </p:txBody>
        </p:sp>
      </p:grpSp>
      <p:sp>
        <p:nvSpPr>
          <p:cNvPr id="4" name="Rectangular Callout 3"/>
          <p:cNvSpPr/>
          <p:nvPr/>
        </p:nvSpPr>
        <p:spPr bwMode="gray">
          <a:xfrm>
            <a:off x="6126861" y="5148854"/>
            <a:ext cx="2883568" cy="1581811"/>
          </a:xfrm>
          <a:prstGeom prst="wedgeRectCallout">
            <a:avLst>
              <a:gd name="adj1" fmla="val -82585"/>
              <a:gd name="adj2" fmla="val -72685"/>
            </a:avLst>
          </a:prstGeom>
          <a:solidFill>
            <a:schemeClr val="accent6"/>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s-AR" sz="1600" b="1" i="0" u="none" strike="noStrike" kern="1200" cap="none" spc="0" normalizeH="0" baseline="0" noProof="0" dirty="0" smtClean="0">
                <a:ln>
                  <a:noFill/>
                </a:ln>
                <a:solidFill>
                  <a:prstClr val="white"/>
                </a:solidFill>
                <a:effectLst/>
                <a:uLnTx/>
                <a:uFillTx/>
                <a:latin typeface="Verdana"/>
                <a:ea typeface="+mn-ea"/>
                <a:cs typeface="+mn-cs"/>
              </a:rPr>
              <a:t>Por favor, en este momento deberán leer la descripción de su Tarjeta de ROL</a:t>
            </a:r>
          </a:p>
        </p:txBody>
      </p:sp>
      <p:grpSp>
        <p:nvGrpSpPr>
          <p:cNvPr id="38" name="Group 37"/>
          <p:cNvGrpSpPr/>
          <p:nvPr/>
        </p:nvGrpSpPr>
        <p:grpSpPr>
          <a:xfrm>
            <a:off x="7501185" y="139308"/>
            <a:ext cx="1513141" cy="1012659"/>
            <a:chOff x="6358185" y="5600308"/>
            <a:chExt cx="1513141" cy="1012659"/>
          </a:xfrm>
        </p:grpSpPr>
        <p:sp>
          <p:nvSpPr>
            <p:cNvPr id="39" name="TextBox 38"/>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40" name="Freeform 39"/>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xmlns="" val="2248809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smtClean="0"/>
              <a:t>Ejercicio de Cyber Simulación</a:t>
            </a:r>
            <a:endParaRPr lang="es-AR" dirty="0"/>
          </a:p>
        </p:txBody>
      </p:sp>
      <p:sp>
        <p:nvSpPr>
          <p:cNvPr id="3" name="Text Placeholder 2"/>
          <p:cNvSpPr>
            <a:spLocks noGrp="1"/>
          </p:cNvSpPr>
          <p:nvPr>
            <p:ph type="body" idx="1"/>
          </p:nvPr>
        </p:nvSpPr>
        <p:spPr/>
        <p:txBody>
          <a:bodyPr/>
          <a:lstStyle/>
          <a:p>
            <a:r>
              <a:rPr lang="es-AR" dirty="0" smtClean="0"/>
              <a:t>¡Comencemos!</a:t>
            </a:r>
            <a:endParaRPr lang="es-A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730280" y="3398253"/>
            <a:ext cx="3234831" cy="3248526"/>
          </a:xfrm>
          <a:prstGeom prst="rect">
            <a:avLst/>
          </a:prstGeom>
        </p:spPr>
      </p:pic>
    </p:spTree>
    <p:extLst>
      <p:ext uri="{BB962C8B-B14F-4D97-AF65-F5344CB8AC3E}">
        <p14:creationId xmlns:p14="http://schemas.microsoft.com/office/powerpoint/2010/main" xmlns="" val="116920643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smtClean="0"/>
              <a:t>Movimiento N°1</a:t>
            </a:r>
            <a:endParaRPr lang="es-A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346442" y="3021263"/>
            <a:ext cx="4002505" cy="4002505"/>
          </a:xfrm>
          <a:prstGeom prst="rect">
            <a:avLst/>
          </a:prstGeom>
        </p:spPr>
      </p:pic>
    </p:spTree>
    <p:extLst>
      <p:ext uri="{BB962C8B-B14F-4D97-AF65-F5344CB8AC3E}">
        <p14:creationId xmlns:p14="http://schemas.microsoft.com/office/powerpoint/2010/main" xmlns="" val="304538371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a:t>Conceptos Generales de Gestión de </a:t>
            </a:r>
            <a:r>
              <a:rPr lang="es-AR" dirty="0" smtClean="0"/>
              <a:t>Crisis</a:t>
            </a:r>
            <a:r>
              <a:rPr lang="es-AR" dirty="0"/>
              <a:t>	</a:t>
            </a:r>
          </a:p>
        </p:txBody>
      </p:sp>
    </p:spTree>
    <p:extLst>
      <p:ext uri="{BB962C8B-B14F-4D97-AF65-F5344CB8AC3E}">
        <p14:creationId xmlns:p14="http://schemas.microsoft.com/office/powerpoint/2010/main" xmlns="" val="70980218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AR" dirty="0" smtClean="0"/>
              <a:t>Movimiento N°1</a:t>
            </a:r>
            <a:endParaRPr lang="es-AR" dirty="0"/>
          </a:p>
        </p:txBody>
      </p:sp>
      <p:grpSp>
        <p:nvGrpSpPr>
          <p:cNvPr id="39" name="Group 38"/>
          <p:cNvGrpSpPr/>
          <p:nvPr/>
        </p:nvGrpSpPr>
        <p:grpSpPr>
          <a:xfrm>
            <a:off x="7501185" y="139308"/>
            <a:ext cx="1513141" cy="1012659"/>
            <a:chOff x="6358185" y="5600308"/>
            <a:chExt cx="1513141" cy="1012659"/>
          </a:xfrm>
        </p:grpSpPr>
        <p:sp>
          <p:nvSpPr>
            <p:cNvPr id="40" name="TextBox 39"/>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41" name="Freeform 40"/>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42" name="Text Placeholder 1"/>
          <p:cNvSpPr>
            <a:spLocks noGrp="1"/>
          </p:cNvSpPr>
          <p:nvPr>
            <p:ph type="body" sz="quarter" idx="13"/>
          </p:nvPr>
        </p:nvSpPr>
        <p:spPr>
          <a:xfrm>
            <a:off x="376238" y="778601"/>
            <a:ext cx="8371762" cy="357410"/>
          </a:xfrm>
        </p:spPr>
        <p:txBody>
          <a:bodyPr/>
          <a:lstStyle/>
          <a:p>
            <a:r>
              <a:rPr lang="es-AR" dirty="0" smtClean="0"/>
              <a:t>Viernes 25 de Agosto – 10:30 A.M. </a:t>
            </a:r>
            <a:endParaRPr lang="es-AR" dirty="0"/>
          </a:p>
        </p:txBody>
      </p:sp>
      <p:pic>
        <p:nvPicPr>
          <p:cNvPr id="13318" name="Picture 6" descr="C:\Users\gaureta\AppData\Local\Temp\SNAGHTML14de5b4f.PN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64837" y="1057455"/>
            <a:ext cx="9014326" cy="6015537"/>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Rectangle 26"/>
          <p:cNvSpPr/>
          <p:nvPr/>
        </p:nvSpPr>
        <p:spPr>
          <a:xfrm>
            <a:off x="1957137" y="1780674"/>
            <a:ext cx="5309938" cy="33207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smtClean="0">
                <a:ln>
                  <a:noFill/>
                </a:ln>
                <a:solidFill>
                  <a:prstClr val="white"/>
                </a:solidFill>
                <a:effectLst/>
                <a:uLnTx/>
                <a:uFillTx/>
                <a:latin typeface="Arial monospaced for SAP" panose="020B0609020202030204" pitchFamily="49" charset="0"/>
                <a:ea typeface="+mn-ea"/>
                <a:cs typeface="+mn-cs"/>
              </a:rPr>
              <a:t>LatamBank </a:t>
            </a:r>
            <a:r>
              <a:rPr kumimoji="0" lang="es-AR" sz="2400" b="0" i="0" u="none" strike="noStrike" kern="1200" cap="none" spc="0" normalizeH="0" baseline="0" noProof="0" dirty="0">
                <a:ln>
                  <a:noFill/>
                </a:ln>
                <a:solidFill>
                  <a:prstClr val="white"/>
                </a:solidFill>
                <a:effectLst/>
                <a:uLnTx/>
                <a:uFillTx/>
                <a:latin typeface="Arial monospaced for SAP" panose="020B0609020202030204" pitchFamily="49" charset="0"/>
                <a:ea typeface="+mn-ea"/>
                <a:cs typeface="+mn-cs"/>
              </a:rPr>
              <a:t>#</a:t>
            </a:r>
            <a:r>
              <a:rPr kumimoji="0" lang="es-AR" sz="2400" b="0" i="0" u="none" strike="noStrike" kern="1200" cap="none" spc="0" normalizeH="0" baseline="0" noProof="0" dirty="0" smtClean="0">
                <a:ln>
                  <a:noFill/>
                </a:ln>
                <a:solidFill>
                  <a:prstClr val="white"/>
                </a:solidFill>
                <a:effectLst/>
                <a:uLnTx/>
                <a:uFillTx/>
                <a:latin typeface="Arial monospaced for SAP" panose="020B0609020202030204" pitchFamily="49" charset="0"/>
                <a:ea typeface="+mn-ea"/>
                <a:cs typeface="+mn-cs"/>
              </a:rPr>
              <a:t>POWNED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smtClean="0">
                <a:ln>
                  <a:noFill/>
                </a:ln>
                <a:solidFill>
                  <a:prstClr val="white"/>
                </a:solidFill>
                <a:effectLst/>
                <a:uLnTx/>
                <a:uFillTx/>
                <a:latin typeface="Arial monospaced for SAP" panose="020B0609020202030204" pitchFamily="49" charset="0"/>
                <a:ea typeface="+mn-ea"/>
                <a:cs typeface="+mn-cs"/>
              </a:rPr>
              <a:t>#</a:t>
            </a:r>
            <a:r>
              <a:rPr kumimoji="0" lang="es-AR" sz="2400" b="0" i="0" u="none" strike="noStrike" kern="1200" cap="none" spc="0" normalizeH="0" baseline="0" noProof="0" dirty="0" err="1" smtClean="0">
                <a:ln>
                  <a:noFill/>
                </a:ln>
                <a:solidFill>
                  <a:prstClr val="white"/>
                </a:solidFill>
                <a:effectLst/>
                <a:uLnTx/>
                <a:uFillTx/>
                <a:latin typeface="Arial monospaced for SAP" panose="020B0609020202030204" pitchFamily="49" charset="0"/>
                <a:ea typeface="+mn-ea"/>
                <a:cs typeface="+mn-cs"/>
              </a:rPr>
              <a:t>SiempreSeguro</a:t>
            </a:r>
            <a:endParaRPr kumimoji="0" lang="es-AR" sz="2400" b="0" i="0" u="none" strike="noStrike" kern="1200" cap="none" spc="0" normalizeH="0" baseline="0" noProof="0" dirty="0">
              <a:ln>
                <a:noFill/>
              </a:ln>
              <a:solidFill>
                <a:prstClr val="white"/>
              </a:solidFill>
              <a:effectLst/>
              <a:uLnTx/>
              <a:uFillTx/>
              <a:latin typeface="Arial monospaced for SAP" panose="020B0609020202030204" pitchFamily="49"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smtClean="0">
                <a:ln>
                  <a:noFill/>
                </a:ln>
                <a:solidFill>
                  <a:prstClr val="white"/>
                </a:solidFill>
                <a:effectLst/>
                <a:uLnTx/>
                <a:uFillTx/>
                <a:latin typeface="Arial monospaced for SAP" panose="020B0609020202030204" pitchFamily="49" charset="0"/>
                <a:ea typeface="+mn-ea"/>
                <a:cs typeface="+mn-cs"/>
              </a:rPr>
              <a:t>&gt;&gt;Cenizas&lt;&lt;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28" name="Picture 2" descr="https://image.freepik.com/foto-gratis/calavera-pirata-logo_21062000.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5614427" y="3761257"/>
            <a:ext cx="1483301" cy="12430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1930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vertical)">
                                      <p:cBhvr>
                                        <p:cTn id="7" dur="500"/>
                                        <p:tgtEl>
                                          <p:spTgt spid="27"/>
                                        </p:tgtEl>
                                      </p:cBhvr>
                                    </p:animEffect>
                                  </p:childTnLst>
                                </p:cTn>
                              </p:par>
                              <p:par>
                                <p:cTn id="8" presetID="14" presetClass="entr" presetSubtype="5"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vertical)">
                                      <p:cBhvr>
                                        <p:cTn id="10" dur="500"/>
                                        <p:tgtEl>
                                          <p:spTgt spid="28"/>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80" fill="hold">
                                          <p:stCondLst>
                                            <p:cond delay="0"/>
                                          </p:stCondLst>
                                        </p:cTn>
                                        <p:tgtEl>
                                          <p:spTgt spid="28"/>
                                        </p:tgtEl>
                                        <p:attrNameLst>
                                          <p:attrName>r</p:attrName>
                                        </p:attrNameLst>
                                      </p:cBhvr>
                                    </p:animRot>
                                    <p:animRot by="-240000">
                                      <p:cBhvr>
                                        <p:cTn id="14" dur="160" fill="hold">
                                          <p:stCondLst>
                                            <p:cond delay="160"/>
                                          </p:stCondLst>
                                        </p:cTn>
                                        <p:tgtEl>
                                          <p:spTgt spid="28"/>
                                        </p:tgtEl>
                                        <p:attrNameLst>
                                          <p:attrName>r</p:attrName>
                                        </p:attrNameLst>
                                      </p:cBhvr>
                                    </p:animRot>
                                    <p:animRot by="240000">
                                      <p:cBhvr>
                                        <p:cTn id="15" dur="160" fill="hold">
                                          <p:stCondLst>
                                            <p:cond delay="320"/>
                                          </p:stCondLst>
                                        </p:cTn>
                                        <p:tgtEl>
                                          <p:spTgt spid="28"/>
                                        </p:tgtEl>
                                        <p:attrNameLst>
                                          <p:attrName>r</p:attrName>
                                        </p:attrNameLst>
                                      </p:cBhvr>
                                    </p:animRot>
                                    <p:animRot by="-240000">
                                      <p:cBhvr>
                                        <p:cTn id="16" dur="160" fill="hold">
                                          <p:stCondLst>
                                            <p:cond delay="480"/>
                                          </p:stCondLst>
                                        </p:cTn>
                                        <p:tgtEl>
                                          <p:spTgt spid="28"/>
                                        </p:tgtEl>
                                        <p:attrNameLst>
                                          <p:attrName>r</p:attrName>
                                        </p:attrNameLst>
                                      </p:cBhvr>
                                    </p:animRot>
                                    <p:animRot by="120000">
                                      <p:cBhvr>
                                        <p:cTn id="17" dur="160" fill="hold">
                                          <p:stCondLst>
                                            <p:cond delay="64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AR" dirty="0"/>
              <a:t>Movimiento </a:t>
            </a:r>
            <a:r>
              <a:rPr lang="es-AR" dirty="0" smtClean="0"/>
              <a:t>N°1</a:t>
            </a:r>
            <a:endParaRPr lang="es-AR" dirty="0"/>
          </a:p>
        </p:txBody>
      </p:sp>
      <p:grpSp>
        <p:nvGrpSpPr>
          <p:cNvPr id="39" name="Group 38"/>
          <p:cNvGrpSpPr/>
          <p:nvPr/>
        </p:nvGrpSpPr>
        <p:grpSpPr>
          <a:xfrm>
            <a:off x="7501185" y="139308"/>
            <a:ext cx="1513141" cy="1012659"/>
            <a:chOff x="6358185" y="5600308"/>
            <a:chExt cx="1513141" cy="1012659"/>
          </a:xfrm>
        </p:grpSpPr>
        <p:sp>
          <p:nvSpPr>
            <p:cNvPr id="40" name="TextBox 39"/>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41" name="Freeform 40"/>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42" name="Text Placeholder 1"/>
          <p:cNvSpPr>
            <a:spLocks noGrp="1"/>
          </p:cNvSpPr>
          <p:nvPr>
            <p:ph type="body" sz="quarter" idx="13"/>
          </p:nvPr>
        </p:nvSpPr>
        <p:spPr>
          <a:xfrm>
            <a:off x="376238" y="778601"/>
            <a:ext cx="8371762" cy="357410"/>
          </a:xfrm>
        </p:spPr>
        <p:txBody>
          <a:bodyPr/>
          <a:lstStyle/>
          <a:p>
            <a:r>
              <a:rPr lang="es-AR" dirty="0"/>
              <a:t>Viernes 25 de Agosto – </a:t>
            </a:r>
            <a:r>
              <a:rPr lang="es-AR" dirty="0" smtClean="0"/>
              <a:t>11:00 </a:t>
            </a:r>
            <a:r>
              <a:rPr lang="es-AR" dirty="0"/>
              <a:t>A.M. </a:t>
            </a:r>
          </a:p>
        </p:txBody>
      </p:sp>
      <p:pic>
        <p:nvPicPr>
          <p:cNvPr id="4" name="Picture 3"/>
          <p:cNvPicPr>
            <a:picLocks noChangeAspect="1"/>
          </p:cNvPicPr>
          <p:nvPr/>
        </p:nvPicPr>
        <p:blipFill>
          <a:blip r:embed="rId3"/>
          <a:stretch>
            <a:fillRect/>
          </a:stretch>
        </p:blipFill>
        <p:spPr>
          <a:xfrm>
            <a:off x="2507807" y="1263012"/>
            <a:ext cx="3764656" cy="53389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060481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AR" dirty="0"/>
              <a:t>Movimiento </a:t>
            </a:r>
            <a:r>
              <a:rPr lang="es-AR" dirty="0" smtClean="0"/>
              <a:t>N°1</a:t>
            </a:r>
            <a:endParaRPr lang="es-AR" dirty="0"/>
          </a:p>
        </p:txBody>
      </p:sp>
      <p:grpSp>
        <p:nvGrpSpPr>
          <p:cNvPr id="39" name="Group 38"/>
          <p:cNvGrpSpPr/>
          <p:nvPr/>
        </p:nvGrpSpPr>
        <p:grpSpPr>
          <a:xfrm>
            <a:off x="7501185" y="139308"/>
            <a:ext cx="1513141" cy="1012659"/>
            <a:chOff x="6358185" y="5600308"/>
            <a:chExt cx="1513141" cy="1012659"/>
          </a:xfrm>
        </p:grpSpPr>
        <p:sp>
          <p:nvSpPr>
            <p:cNvPr id="40" name="TextBox 39"/>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41" name="Freeform 40"/>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42" name="Text Placeholder 1"/>
          <p:cNvSpPr>
            <a:spLocks noGrp="1"/>
          </p:cNvSpPr>
          <p:nvPr>
            <p:ph type="body" sz="quarter" idx="13"/>
          </p:nvPr>
        </p:nvSpPr>
        <p:spPr>
          <a:xfrm>
            <a:off x="376238" y="778601"/>
            <a:ext cx="8371762" cy="357410"/>
          </a:xfrm>
        </p:spPr>
        <p:txBody>
          <a:bodyPr/>
          <a:lstStyle/>
          <a:p>
            <a:r>
              <a:rPr lang="es-AR" dirty="0"/>
              <a:t>Viernes 25 de Agosto – </a:t>
            </a:r>
            <a:r>
              <a:rPr lang="es-AR" dirty="0" smtClean="0"/>
              <a:t>11:30 </a:t>
            </a:r>
            <a:r>
              <a:rPr lang="es-AR" dirty="0"/>
              <a:t>A.M. </a:t>
            </a:r>
          </a:p>
        </p:txBody>
      </p:sp>
      <p:pic>
        <p:nvPicPr>
          <p:cNvPr id="8" name="Picture 6" descr="https://skytipstudios.com/wp-content/uploads/2015/05/Skytip-Studios-Clouds-004.jp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0" y="1387337"/>
            <a:ext cx="9144000" cy="514866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Group 9"/>
          <p:cNvGrpSpPr/>
          <p:nvPr/>
        </p:nvGrpSpPr>
        <p:grpSpPr>
          <a:xfrm>
            <a:off x="162477" y="1609786"/>
            <a:ext cx="4342857" cy="1876190"/>
            <a:chOff x="162477" y="1609786"/>
            <a:chExt cx="4342857" cy="1876190"/>
          </a:xfrm>
        </p:grpSpPr>
        <p:pic>
          <p:nvPicPr>
            <p:cNvPr id="5" name="Picture 4"/>
            <p:cNvPicPr>
              <a:picLocks noChangeAspect="1"/>
            </p:cNvPicPr>
            <p:nvPr/>
          </p:nvPicPr>
          <p:blipFill>
            <a:blip r:embed="rId4"/>
            <a:stretch>
              <a:fillRect/>
            </a:stretch>
          </p:blipFill>
          <p:spPr>
            <a:xfrm>
              <a:off x="162477" y="1609786"/>
              <a:ext cx="4342857" cy="187619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bwMode="gray">
            <a:xfrm>
              <a:off x="276225" y="3114675"/>
              <a:ext cx="2495550" cy="257175"/>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grpSp>
        <p:nvGrpSpPr>
          <p:cNvPr id="11" name="Group 10"/>
          <p:cNvGrpSpPr/>
          <p:nvPr/>
        </p:nvGrpSpPr>
        <p:grpSpPr>
          <a:xfrm>
            <a:off x="4667810" y="1566929"/>
            <a:ext cx="4363895" cy="1961905"/>
            <a:chOff x="4667810" y="1566929"/>
            <a:chExt cx="4363895" cy="1961905"/>
          </a:xfrm>
        </p:grpSpPr>
        <p:pic>
          <p:nvPicPr>
            <p:cNvPr id="6" name="Picture 5"/>
            <p:cNvPicPr>
              <a:picLocks noChangeAspect="1"/>
            </p:cNvPicPr>
            <p:nvPr/>
          </p:nvPicPr>
          <p:blipFill rotWithShape="1">
            <a:blip r:embed="rId5"/>
            <a:srcRect r="2509"/>
            <a:stretch/>
          </p:blipFill>
          <p:spPr>
            <a:xfrm>
              <a:off x="4667810" y="1566929"/>
              <a:ext cx="4363895" cy="1961905"/>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bwMode="gray">
            <a:xfrm>
              <a:off x="4781550" y="3228801"/>
              <a:ext cx="2495550" cy="257175"/>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grpSp>
        <p:nvGrpSpPr>
          <p:cNvPr id="12" name="Group 11"/>
          <p:cNvGrpSpPr/>
          <p:nvPr/>
        </p:nvGrpSpPr>
        <p:grpSpPr>
          <a:xfrm>
            <a:off x="162477" y="3944842"/>
            <a:ext cx="4342857" cy="2317446"/>
            <a:chOff x="162477" y="3944842"/>
            <a:chExt cx="4342857" cy="2317446"/>
          </a:xfrm>
        </p:grpSpPr>
        <p:pic>
          <p:nvPicPr>
            <p:cNvPr id="9" name="Picture 8"/>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162477" y="3944842"/>
              <a:ext cx="4342857" cy="2317446"/>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bwMode="gray">
            <a:xfrm>
              <a:off x="162477" y="5948721"/>
              <a:ext cx="2495550" cy="257175"/>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grpSp>
        <p:nvGrpSpPr>
          <p:cNvPr id="13" name="Group 12"/>
          <p:cNvGrpSpPr/>
          <p:nvPr/>
        </p:nvGrpSpPr>
        <p:grpSpPr>
          <a:xfrm>
            <a:off x="4667810" y="3961667"/>
            <a:ext cx="4346516" cy="2220503"/>
            <a:chOff x="4667810" y="3961667"/>
            <a:chExt cx="4346516" cy="2220503"/>
          </a:xfrm>
        </p:grpSpPr>
        <p:pic>
          <p:nvPicPr>
            <p:cNvPr id="7" name="Picture 6"/>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4667810" y="3961667"/>
              <a:ext cx="4346516" cy="2220503"/>
            </a:xfrm>
            <a:prstGeom prst="rect">
              <a:avLst/>
            </a:prstGeom>
            <a:ln>
              <a:noFill/>
            </a:ln>
            <a:effectLst>
              <a:outerShdw blurRad="292100" dist="139700" dir="2700000" algn="tl" rotWithShape="0">
                <a:srgbClr val="333333">
                  <a:alpha val="65000"/>
                </a:srgbClr>
              </a:outerShdw>
            </a:effectLst>
          </p:spPr>
        </p:pic>
        <p:sp>
          <p:nvSpPr>
            <p:cNvPr id="19" name="Rectangle 18"/>
            <p:cNvSpPr/>
            <p:nvPr/>
          </p:nvSpPr>
          <p:spPr bwMode="gray">
            <a:xfrm>
              <a:off x="4772577" y="5834042"/>
              <a:ext cx="2495550" cy="257175"/>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spTree>
    <p:extLst>
      <p:ext uri="{BB962C8B-B14F-4D97-AF65-F5344CB8AC3E}">
        <p14:creationId xmlns:p14="http://schemas.microsoft.com/office/powerpoint/2010/main" xmlns="" val="73175421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AR" dirty="0"/>
              <a:t>Movimiento </a:t>
            </a:r>
            <a:r>
              <a:rPr lang="es-AR" dirty="0" smtClean="0"/>
              <a:t>N°1</a:t>
            </a:r>
            <a:endParaRPr lang="es-AR" dirty="0"/>
          </a:p>
        </p:txBody>
      </p:sp>
      <p:grpSp>
        <p:nvGrpSpPr>
          <p:cNvPr id="39" name="Group 38"/>
          <p:cNvGrpSpPr/>
          <p:nvPr/>
        </p:nvGrpSpPr>
        <p:grpSpPr>
          <a:xfrm>
            <a:off x="7501185" y="139308"/>
            <a:ext cx="1513141" cy="1012659"/>
            <a:chOff x="6358185" y="5600308"/>
            <a:chExt cx="1513141" cy="1012659"/>
          </a:xfrm>
        </p:grpSpPr>
        <p:sp>
          <p:nvSpPr>
            <p:cNvPr id="40" name="TextBox 39"/>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41" name="Freeform 40"/>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42" name="Text Placeholder 1"/>
          <p:cNvSpPr>
            <a:spLocks noGrp="1"/>
          </p:cNvSpPr>
          <p:nvPr>
            <p:ph type="body" sz="quarter" idx="13"/>
          </p:nvPr>
        </p:nvSpPr>
        <p:spPr>
          <a:xfrm>
            <a:off x="376238" y="778601"/>
            <a:ext cx="8371762" cy="357410"/>
          </a:xfrm>
        </p:spPr>
        <p:txBody>
          <a:bodyPr/>
          <a:lstStyle/>
          <a:p>
            <a:r>
              <a:rPr lang="es-AR" dirty="0"/>
              <a:t>Viernes 25 de Agosto – 11:30 A.M. </a:t>
            </a:r>
          </a:p>
        </p:txBody>
      </p:sp>
      <p:grpSp>
        <p:nvGrpSpPr>
          <p:cNvPr id="2" name="Group 1"/>
          <p:cNvGrpSpPr/>
          <p:nvPr/>
        </p:nvGrpSpPr>
        <p:grpSpPr>
          <a:xfrm>
            <a:off x="2002971" y="1411514"/>
            <a:ext cx="5167086" cy="4603352"/>
            <a:chOff x="2002971" y="1411514"/>
            <a:chExt cx="5167086" cy="4603352"/>
          </a:xfrm>
        </p:grpSpPr>
        <p:pic>
          <p:nvPicPr>
            <p:cNvPr id="4" name="Picture 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441219" y="1411514"/>
              <a:ext cx="4241800" cy="4241800"/>
            </a:xfrm>
            <a:prstGeom prst="rect">
              <a:avLst/>
            </a:prstGeom>
          </p:spPr>
        </p:pic>
        <p:sp>
          <p:nvSpPr>
            <p:cNvPr id="5" name="TextBox 4"/>
            <p:cNvSpPr txBox="1"/>
            <p:nvPr/>
          </p:nvSpPr>
          <p:spPr>
            <a:xfrm>
              <a:off x="2002971" y="5399313"/>
              <a:ext cx="516708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4000" b="1" i="0" u="none" strike="noStrike" kern="1200" cap="none" spc="0" normalizeH="0" baseline="0" noProof="0" dirty="0" smtClean="0">
                  <a:ln>
                    <a:noFill/>
                  </a:ln>
                  <a:solidFill>
                    <a:srgbClr val="313131"/>
                  </a:solidFill>
                  <a:effectLst/>
                  <a:uLnTx/>
                  <a:uFillTx/>
                  <a:latin typeface="Verdana"/>
                  <a:ea typeface="+mn-ea"/>
                  <a:cs typeface="+mn-cs"/>
                </a:rPr>
                <a:t>Discusión</a:t>
              </a:r>
            </a:p>
          </p:txBody>
        </p:sp>
      </p:grpSp>
    </p:spTree>
    <p:extLst>
      <p:ext uri="{BB962C8B-B14F-4D97-AF65-F5344CB8AC3E}">
        <p14:creationId xmlns:p14="http://schemas.microsoft.com/office/powerpoint/2010/main" xmlns="" val="879785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0 Minute Countdown Timer">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6623999" y="4220202"/>
            <a:ext cx="2134114" cy="1200439"/>
          </a:xfrm>
          <a:prstGeom prst="rect">
            <a:avLst/>
          </a:prstGeom>
        </p:spPr>
      </p:pic>
      <p:sp>
        <p:nvSpPr>
          <p:cNvPr id="8" name="Rectangle 7"/>
          <p:cNvSpPr/>
          <p:nvPr/>
        </p:nvSpPr>
        <p:spPr>
          <a:xfrm>
            <a:off x="6448263" y="3869684"/>
            <a:ext cx="2524254" cy="196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13" name="Group 12"/>
          <p:cNvGrpSpPr/>
          <p:nvPr/>
        </p:nvGrpSpPr>
        <p:grpSpPr>
          <a:xfrm>
            <a:off x="0" y="1560712"/>
            <a:ext cx="6400800" cy="1760220"/>
            <a:chOff x="533400" y="1779270"/>
            <a:chExt cx="7172960" cy="1760220"/>
          </a:xfrm>
          <a:solidFill>
            <a:srgbClr val="3C8A2E"/>
          </a:solidFill>
        </p:grpSpPr>
        <p:sp>
          <p:nvSpPr>
            <p:cNvPr id="14" name="Right Arrow 13"/>
            <p:cNvSpPr/>
            <p:nvPr/>
          </p:nvSpPr>
          <p:spPr>
            <a:xfrm>
              <a:off x="533400" y="1779270"/>
              <a:ext cx="7172960" cy="1760220"/>
            </a:xfrm>
            <a:prstGeom prst="rightArrow">
              <a:avLst>
                <a:gd name="adj1" fmla="val 66450"/>
                <a:gd name="adj2" fmla="val 5000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smtClean="0">
                <a:ln>
                  <a:noFill/>
                </a:ln>
                <a:solidFill>
                  <a:srgbClr val="53565A"/>
                </a:solidFill>
                <a:effectLst/>
                <a:uLnTx/>
                <a:uFillTx/>
                <a:latin typeface="Verdana"/>
                <a:ea typeface="+mn-ea"/>
                <a:cs typeface="+mn-cs"/>
              </a:endParaRPr>
            </a:p>
          </p:txBody>
        </p:sp>
        <p:sp>
          <p:nvSpPr>
            <p:cNvPr id="15" name="Rectangle 14"/>
            <p:cNvSpPr/>
            <p:nvPr/>
          </p:nvSpPr>
          <p:spPr>
            <a:xfrm>
              <a:off x="3043237" y="2120771"/>
              <a:ext cx="3560128" cy="1077218"/>
            </a:xfrm>
            <a:prstGeom prst="rect">
              <a:avLst/>
            </a:prstGeom>
            <a:grp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AR" sz="2000" b="1" i="0" u="none" strike="noStrike" kern="1200" cap="none" spc="0" normalizeH="0" baseline="0" noProof="0" dirty="0" smtClean="0">
                  <a:ln>
                    <a:noFill/>
                  </a:ln>
                  <a:solidFill>
                    <a:prstClr val="white"/>
                  </a:solidFill>
                  <a:effectLst/>
                  <a:uLnTx/>
                  <a:uFillTx/>
                  <a:latin typeface="Verdana"/>
                  <a:ea typeface="+mn-ea"/>
                  <a:cs typeface="+mn-cs"/>
                </a:rPr>
                <a:t>Discusión dentro de cada Rol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AR" sz="2000" b="1" i="0" u="none" strike="noStrike" kern="1200" cap="none" spc="0" normalizeH="0" baseline="0" noProof="0" dirty="0" smtClean="0">
                  <a:ln>
                    <a:noFill/>
                  </a:ln>
                  <a:solidFill>
                    <a:prstClr val="white"/>
                  </a:solidFill>
                  <a:effectLst/>
                  <a:uLnTx/>
                  <a:uFillTx/>
                  <a:latin typeface="Verdana"/>
                  <a:ea typeface="+mn-ea"/>
                  <a:cs typeface="+mn-cs"/>
                </a:rPr>
                <a:t> 5 Minutos</a:t>
              </a:r>
              <a:endParaRPr kumimoji="0" lang="es-AR" sz="20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16" name="Picture 15" descr="6.emf"/>
            <p:cNvPicPr>
              <a:picLocks noChangeAspect="1"/>
            </p:cNvPicPr>
            <p:nvPr/>
          </p:nvPicPr>
          <p:blipFill>
            <a:blip r:embed="rId6">
              <a:biLevel thresh="25000"/>
            </a:blip>
            <a:stretch>
              <a:fillRect/>
            </a:stretch>
          </p:blipFill>
          <p:spPr>
            <a:xfrm>
              <a:off x="1163118" y="2121872"/>
              <a:ext cx="1226589" cy="1078807"/>
            </a:xfrm>
            <a:prstGeom prst="rect">
              <a:avLst/>
            </a:prstGeom>
            <a:grpFill/>
          </p:spPr>
        </p:pic>
      </p:grpSp>
      <p:grpSp>
        <p:nvGrpSpPr>
          <p:cNvPr id="17" name="Group 16"/>
          <p:cNvGrpSpPr/>
          <p:nvPr/>
        </p:nvGrpSpPr>
        <p:grpSpPr>
          <a:xfrm>
            <a:off x="0" y="4006148"/>
            <a:ext cx="6400800" cy="1760220"/>
            <a:chOff x="533400" y="3726180"/>
            <a:chExt cx="7172960" cy="1760220"/>
          </a:xfrm>
        </p:grpSpPr>
        <p:sp>
          <p:nvSpPr>
            <p:cNvPr id="21" name="Right Arrow 20"/>
            <p:cNvSpPr/>
            <p:nvPr/>
          </p:nvSpPr>
          <p:spPr>
            <a:xfrm>
              <a:off x="533400" y="3726180"/>
              <a:ext cx="7172960" cy="1760220"/>
            </a:xfrm>
            <a:prstGeom prst="rightArrow">
              <a:avLst>
                <a:gd name="adj1" fmla="val 66450"/>
                <a:gd name="adj2" fmla="val 50000"/>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smtClean="0">
                <a:ln>
                  <a:noFill/>
                </a:ln>
                <a:solidFill>
                  <a:srgbClr val="53565A"/>
                </a:solidFill>
                <a:effectLst/>
                <a:uLnTx/>
                <a:uFillTx/>
                <a:latin typeface="Verdana"/>
                <a:ea typeface="+mn-ea"/>
                <a:cs typeface="+mn-cs"/>
              </a:endParaRPr>
            </a:p>
          </p:txBody>
        </p:sp>
        <p:pic>
          <p:nvPicPr>
            <p:cNvPr id="22" name="Picture 21" descr="1.emf"/>
            <p:cNvPicPr>
              <a:picLocks noChangeAspect="1"/>
            </p:cNvPicPr>
            <p:nvPr/>
          </p:nvPicPr>
          <p:blipFill>
            <a:blip r:embed="rId7">
              <a:lum bright="100000"/>
            </a:blip>
            <a:stretch>
              <a:fillRect/>
            </a:stretch>
          </p:blipFill>
          <p:spPr>
            <a:xfrm>
              <a:off x="1203064" y="4071907"/>
              <a:ext cx="1146695" cy="1068766"/>
            </a:xfrm>
            <a:prstGeom prst="rect">
              <a:avLst/>
            </a:prstGeom>
          </p:spPr>
        </p:pic>
        <p:sp>
          <p:nvSpPr>
            <p:cNvPr id="23" name="Rectangle 22"/>
            <p:cNvSpPr/>
            <p:nvPr/>
          </p:nvSpPr>
          <p:spPr>
            <a:xfrm>
              <a:off x="2924387" y="4082793"/>
              <a:ext cx="3560128" cy="1077218"/>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AR" sz="2000" b="1" i="0" u="none" strike="noStrike" kern="1200" cap="none" spc="0" normalizeH="0" baseline="0" noProof="0" dirty="0" smtClean="0">
                  <a:ln>
                    <a:noFill/>
                  </a:ln>
                  <a:solidFill>
                    <a:prstClr val="white"/>
                  </a:solidFill>
                  <a:effectLst/>
                  <a:uLnTx/>
                  <a:uFillTx/>
                  <a:latin typeface="Verdana"/>
                  <a:ea typeface="+mn-ea"/>
                  <a:cs typeface="+mn-cs"/>
                </a:rPr>
                <a:t>Discusión dentro del Equipo</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AR" sz="2000" b="1" i="0" u="none" strike="noStrike" kern="1200" cap="none" spc="0" normalizeH="0" baseline="0" noProof="0" dirty="0" smtClean="0">
                  <a:ln>
                    <a:noFill/>
                  </a:ln>
                  <a:solidFill>
                    <a:prstClr val="white"/>
                  </a:solidFill>
                  <a:effectLst/>
                  <a:uLnTx/>
                  <a:uFillTx/>
                  <a:latin typeface="Verdana"/>
                  <a:ea typeface="+mn-ea"/>
                  <a:cs typeface="+mn-cs"/>
                </a:rPr>
                <a:t> 10 Minutos</a:t>
              </a:r>
              <a:endParaRPr kumimoji="0" lang="es-AR" sz="2000" b="0" i="0" u="none" strike="noStrike" kern="1200" cap="none" spc="0" normalizeH="0" baseline="0" noProof="0" dirty="0">
                <a:ln>
                  <a:noFill/>
                </a:ln>
                <a:solidFill>
                  <a:prstClr val="white"/>
                </a:solidFill>
                <a:effectLst/>
                <a:uLnTx/>
                <a:uFillTx/>
                <a:latin typeface="Verdana"/>
                <a:ea typeface="+mn-ea"/>
                <a:cs typeface="+mn-cs"/>
              </a:endParaRPr>
            </a:p>
          </p:txBody>
        </p:sp>
      </p:grpSp>
      <p:sp>
        <p:nvSpPr>
          <p:cNvPr id="24" name="Rectangle 23"/>
          <p:cNvSpPr/>
          <p:nvPr/>
        </p:nvSpPr>
        <p:spPr>
          <a:xfrm>
            <a:off x="0" y="3655631"/>
            <a:ext cx="9070724" cy="2280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Verdana"/>
              <a:ea typeface="+mn-ea"/>
              <a:cs typeface="+mn-cs"/>
            </a:endParaRPr>
          </a:p>
        </p:txBody>
      </p:sp>
      <p:pic>
        <p:nvPicPr>
          <p:cNvPr id="10" name="5 Minute Countdown Timer (4)">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6448263" y="1789877"/>
            <a:ext cx="2134114" cy="1200440"/>
          </a:xfrm>
          <a:prstGeom prst="rect">
            <a:avLst/>
          </a:prstGeom>
        </p:spPr>
      </p:pic>
      <p:sp>
        <p:nvSpPr>
          <p:cNvPr id="20" name="Rectangle 19"/>
          <p:cNvSpPr/>
          <p:nvPr/>
        </p:nvSpPr>
        <p:spPr>
          <a:xfrm>
            <a:off x="0" y="1580086"/>
            <a:ext cx="9070724" cy="2280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p:txBody>
      </p:sp>
      <p:sp>
        <p:nvSpPr>
          <p:cNvPr id="19" name="Rectangle 18"/>
          <p:cNvSpPr/>
          <p:nvPr/>
        </p:nvSpPr>
        <p:spPr>
          <a:xfrm>
            <a:off x="6400800" y="1571804"/>
            <a:ext cx="2524254" cy="196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25" name="Group 24"/>
          <p:cNvGrpSpPr/>
          <p:nvPr/>
        </p:nvGrpSpPr>
        <p:grpSpPr>
          <a:xfrm>
            <a:off x="7501185" y="139308"/>
            <a:ext cx="1513141" cy="1012659"/>
            <a:chOff x="6358185" y="5600308"/>
            <a:chExt cx="1513141" cy="1012659"/>
          </a:xfrm>
        </p:grpSpPr>
        <p:sp>
          <p:nvSpPr>
            <p:cNvPr id="26" name="TextBox 25"/>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27" name="Freeform 26"/>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30" name="Title 2"/>
          <p:cNvSpPr>
            <a:spLocks noGrp="1"/>
          </p:cNvSpPr>
          <p:nvPr>
            <p:ph type="title"/>
          </p:nvPr>
        </p:nvSpPr>
        <p:spPr>
          <a:xfrm>
            <a:off x="376238" y="317499"/>
            <a:ext cx="8371762" cy="334101"/>
          </a:xfrm>
        </p:spPr>
        <p:txBody>
          <a:bodyPr/>
          <a:lstStyle/>
          <a:p>
            <a:r>
              <a:rPr lang="es-AR" dirty="0"/>
              <a:t>Movimiento </a:t>
            </a:r>
            <a:r>
              <a:rPr lang="es-AR" dirty="0" smtClean="0"/>
              <a:t>N°1</a:t>
            </a:r>
            <a:endParaRPr lang="es-AR" dirty="0"/>
          </a:p>
        </p:txBody>
      </p:sp>
      <p:sp>
        <p:nvSpPr>
          <p:cNvPr id="31" name="Text Placeholder 1"/>
          <p:cNvSpPr>
            <a:spLocks noGrp="1"/>
          </p:cNvSpPr>
          <p:nvPr>
            <p:ph type="body" sz="quarter" idx="13"/>
          </p:nvPr>
        </p:nvSpPr>
        <p:spPr>
          <a:xfrm>
            <a:off x="376238" y="778601"/>
            <a:ext cx="8371762" cy="357410"/>
          </a:xfrm>
        </p:spPr>
        <p:txBody>
          <a:bodyPr vert="horz" lIns="0" tIns="0" rIns="0" bIns="0" rtlCol="0">
            <a:noAutofit/>
          </a:bodyPr>
          <a:lstStyle/>
          <a:p>
            <a:r>
              <a:rPr lang="es-AR" sz="2000" dirty="0">
                <a:solidFill>
                  <a:srgbClr val="575757"/>
                </a:solidFill>
              </a:rPr>
              <a:t>Viernes 25 de Agosto – 11:30 A.M. </a:t>
            </a:r>
          </a:p>
        </p:txBody>
      </p:sp>
    </p:spTree>
    <p:extLst>
      <p:ext uri="{BB962C8B-B14F-4D97-AF65-F5344CB8AC3E}">
        <p14:creationId xmlns:p14="http://schemas.microsoft.com/office/powerpoint/2010/main" xmlns="" val="70585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304900" fill="hold"/>
                                        <p:tgtEl>
                                          <p:spTgt spid="10"/>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604901" fill="hold"/>
                                        <p:tgtEl>
                                          <p:spTgt spid="7"/>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video>
              <p:cMediaNode vol="80000">
                <p:cTn id="43" fill="hold" display="0">
                  <p:stCondLst>
                    <p:cond delay="indefinite"/>
                  </p:stCondLst>
                </p:cTn>
                <p:tgtEl>
                  <p:spTgt spid="10"/>
                </p:tgtEl>
              </p:cMediaNode>
            </p:video>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0"/>
                                        </p:tgtEl>
                                      </p:cBhvr>
                                    </p:cmd>
                                  </p:childTnLst>
                                </p:cTn>
                              </p:par>
                            </p:childTnLst>
                          </p:cTn>
                        </p:par>
                      </p:childTnLst>
                    </p:cTn>
                  </p:par>
                </p:childTnLst>
              </p:cTn>
              <p:nextCondLst>
                <p:cond evt="onClick" delay="0">
                  <p:tgtEl>
                    <p:spTgt spid="10"/>
                  </p:tgtEl>
                </p:cond>
              </p:nextCondLst>
            </p:seq>
          </p:childTnLst>
        </p:cTn>
      </p:par>
    </p:tnLst>
    <p:bldLst>
      <p:bldP spid="8" grpId="0" animBg="1"/>
      <p:bldP spid="24" grpId="0" animBg="1"/>
      <p:bldP spid="20"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a:t>Movimiento </a:t>
            </a:r>
            <a:r>
              <a:rPr lang="es-AR" dirty="0" smtClean="0"/>
              <a:t>N°2</a:t>
            </a:r>
            <a:endParaRPr lang="es-AR"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919537" y="3503604"/>
            <a:ext cx="3224463" cy="2656565"/>
          </a:xfrm>
          <a:prstGeom prst="rect">
            <a:avLst/>
          </a:prstGeom>
        </p:spPr>
      </p:pic>
    </p:spTree>
    <p:extLst>
      <p:ext uri="{BB962C8B-B14F-4D97-AF65-F5344CB8AC3E}">
        <p14:creationId xmlns:p14="http://schemas.microsoft.com/office/powerpoint/2010/main" xmlns="" val="25262939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AR" dirty="0" smtClean="0"/>
              <a:t>Movimiento N°2</a:t>
            </a:r>
            <a:endParaRPr lang="es-AR" dirty="0"/>
          </a:p>
        </p:txBody>
      </p:sp>
      <p:grpSp>
        <p:nvGrpSpPr>
          <p:cNvPr id="39" name="Group 38"/>
          <p:cNvGrpSpPr/>
          <p:nvPr/>
        </p:nvGrpSpPr>
        <p:grpSpPr>
          <a:xfrm>
            <a:off x="7501185" y="139308"/>
            <a:ext cx="1513141" cy="1012659"/>
            <a:chOff x="6358185" y="5600308"/>
            <a:chExt cx="1513141" cy="1012659"/>
          </a:xfrm>
        </p:grpSpPr>
        <p:sp>
          <p:nvSpPr>
            <p:cNvPr id="40" name="TextBox 39"/>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41" name="Freeform 40"/>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42" name="Text Placeholder 1"/>
          <p:cNvSpPr>
            <a:spLocks noGrp="1"/>
          </p:cNvSpPr>
          <p:nvPr>
            <p:ph type="body" sz="quarter" idx="13"/>
          </p:nvPr>
        </p:nvSpPr>
        <p:spPr>
          <a:xfrm>
            <a:off x="376238" y="778601"/>
            <a:ext cx="8371762" cy="357410"/>
          </a:xfrm>
        </p:spPr>
        <p:txBody>
          <a:bodyPr/>
          <a:lstStyle/>
          <a:p>
            <a:r>
              <a:rPr lang="es-AR" dirty="0" smtClean="0"/>
              <a:t>Lunes 28 de Agosto – 11:00 A.M.</a:t>
            </a:r>
            <a:endParaRPr lang="es-AR" dirty="0"/>
          </a:p>
        </p:txBody>
      </p:sp>
      <p:pic>
        <p:nvPicPr>
          <p:cNvPr id="2" name="Picture 1"/>
          <p:cNvPicPr>
            <a:picLocks noChangeAspect="1"/>
          </p:cNvPicPr>
          <p:nvPr/>
        </p:nvPicPr>
        <p:blipFill>
          <a:blip r:embed="rId3"/>
          <a:stretch>
            <a:fillRect/>
          </a:stretch>
        </p:blipFill>
        <p:spPr>
          <a:xfrm>
            <a:off x="641683" y="1500437"/>
            <a:ext cx="3615379" cy="490036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910291" y="1500437"/>
            <a:ext cx="3608063" cy="4906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65046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AR" dirty="0"/>
              <a:t>Movimiento </a:t>
            </a:r>
            <a:r>
              <a:rPr lang="es-AR" dirty="0" smtClean="0"/>
              <a:t>N°2</a:t>
            </a:r>
            <a:endParaRPr lang="es-AR" dirty="0"/>
          </a:p>
        </p:txBody>
      </p:sp>
      <p:grpSp>
        <p:nvGrpSpPr>
          <p:cNvPr id="39" name="Group 38"/>
          <p:cNvGrpSpPr/>
          <p:nvPr/>
        </p:nvGrpSpPr>
        <p:grpSpPr>
          <a:xfrm>
            <a:off x="7501185" y="139308"/>
            <a:ext cx="1513141" cy="1012659"/>
            <a:chOff x="6358185" y="5600308"/>
            <a:chExt cx="1513141" cy="1012659"/>
          </a:xfrm>
        </p:grpSpPr>
        <p:sp>
          <p:nvSpPr>
            <p:cNvPr id="40" name="TextBox 39"/>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41" name="Freeform 40"/>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42" name="Text Placeholder 1"/>
          <p:cNvSpPr>
            <a:spLocks noGrp="1"/>
          </p:cNvSpPr>
          <p:nvPr>
            <p:ph type="body" sz="quarter" idx="13"/>
          </p:nvPr>
        </p:nvSpPr>
        <p:spPr>
          <a:xfrm>
            <a:off x="376238" y="778601"/>
            <a:ext cx="8371762" cy="357410"/>
          </a:xfrm>
        </p:spPr>
        <p:txBody>
          <a:bodyPr/>
          <a:lstStyle/>
          <a:p>
            <a:r>
              <a:rPr lang="es-AR" dirty="0"/>
              <a:t>Lunes 28 de Agosto – 3</a:t>
            </a:r>
            <a:r>
              <a:rPr lang="es-AR" dirty="0" smtClean="0"/>
              <a:t>:00 P.M</a:t>
            </a:r>
            <a:r>
              <a:rPr lang="es-AR" dirty="0"/>
              <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xmlns=""/>
              </a:ext>
            </a:extLst>
          </a:blip>
          <a:srcRect t="8476" b="10074"/>
          <a:stretch/>
        </p:blipFill>
        <p:spPr>
          <a:xfrm>
            <a:off x="0" y="1556088"/>
            <a:ext cx="9144000" cy="5309933"/>
          </a:xfrm>
          <a:prstGeom prst="rect">
            <a:avLst/>
          </a:prstGeom>
        </p:spPr>
      </p:pic>
      <p:grpSp>
        <p:nvGrpSpPr>
          <p:cNvPr id="5" name="Group 4"/>
          <p:cNvGrpSpPr/>
          <p:nvPr/>
        </p:nvGrpSpPr>
        <p:grpSpPr>
          <a:xfrm>
            <a:off x="4932595" y="2352264"/>
            <a:ext cx="3767655" cy="3468925"/>
            <a:chOff x="4932595" y="2352264"/>
            <a:chExt cx="3767655" cy="3468925"/>
          </a:xfrm>
        </p:grpSpPr>
        <p:pic>
          <p:nvPicPr>
            <p:cNvPr id="10" name="Picture 9"/>
            <p:cNvPicPr>
              <a:picLocks noChangeAspect="1"/>
            </p:cNvPicPr>
            <p:nvPr/>
          </p:nvPicPr>
          <p:blipFill>
            <a:blip r:embed="rId4"/>
            <a:stretch>
              <a:fillRect/>
            </a:stretch>
          </p:blipFill>
          <p:spPr>
            <a:xfrm>
              <a:off x="4932595" y="2352264"/>
              <a:ext cx="3767655" cy="3468925"/>
            </a:xfrm>
            <a:prstGeom prst="rect">
              <a:avLst/>
            </a:prstGeom>
          </p:spPr>
        </p:pic>
        <p:sp>
          <p:nvSpPr>
            <p:cNvPr id="2" name="Rectangle 1"/>
            <p:cNvSpPr/>
            <p:nvPr/>
          </p:nvSpPr>
          <p:spPr bwMode="gray">
            <a:xfrm>
              <a:off x="5004048" y="3356992"/>
              <a:ext cx="3696202" cy="288032"/>
            </a:xfrm>
            <a:prstGeom prst="rect">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s-AR" sz="1600" b="1" dirty="0" smtClean="0">
                  <a:solidFill>
                    <a:schemeClr val="bg1"/>
                  </a:solidFill>
                </a:rPr>
                <a:t>Bonos Pagados a Ejecutivos</a:t>
              </a:r>
            </a:p>
          </p:txBody>
        </p:sp>
      </p:grpSp>
    </p:spTree>
    <p:extLst>
      <p:ext uri="{BB962C8B-B14F-4D97-AF65-F5344CB8AC3E}">
        <p14:creationId xmlns:p14="http://schemas.microsoft.com/office/powerpoint/2010/main" xmlns="" val="197141409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AR" dirty="0"/>
              <a:t>Movimiento </a:t>
            </a:r>
            <a:r>
              <a:rPr lang="es-AR" dirty="0" smtClean="0"/>
              <a:t>N°2</a:t>
            </a:r>
            <a:endParaRPr lang="es-AR" dirty="0"/>
          </a:p>
        </p:txBody>
      </p:sp>
      <p:grpSp>
        <p:nvGrpSpPr>
          <p:cNvPr id="39" name="Group 38"/>
          <p:cNvGrpSpPr/>
          <p:nvPr/>
        </p:nvGrpSpPr>
        <p:grpSpPr>
          <a:xfrm>
            <a:off x="7501185" y="139308"/>
            <a:ext cx="1513141" cy="1012659"/>
            <a:chOff x="6358185" y="5600308"/>
            <a:chExt cx="1513141" cy="1012659"/>
          </a:xfrm>
        </p:grpSpPr>
        <p:sp>
          <p:nvSpPr>
            <p:cNvPr id="40" name="TextBox 39"/>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41" name="Freeform 40"/>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42" name="Text Placeholder 1"/>
          <p:cNvSpPr>
            <a:spLocks noGrp="1"/>
          </p:cNvSpPr>
          <p:nvPr>
            <p:ph type="body" sz="quarter" idx="13"/>
          </p:nvPr>
        </p:nvSpPr>
        <p:spPr>
          <a:xfrm>
            <a:off x="376238" y="778601"/>
            <a:ext cx="8371762" cy="357410"/>
          </a:xfrm>
        </p:spPr>
        <p:txBody>
          <a:bodyPr/>
          <a:lstStyle/>
          <a:p>
            <a:r>
              <a:rPr lang="es-AR" dirty="0" smtClean="0"/>
              <a:t>Miércoles 30 de Agosto </a:t>
            </a:r>
            <a:r>
              <a:rPr lang="es-AR" dirty="0"/>
              <a:t>– 11:30 A.M.</a:t>
            </a:r>
          </a:p>
        </p:txBody>
      </p:sp>
      <p:pic>
        <p:nvPicPr>
          <p:cNvPr id="7" name="Picture 6"/>
          <p:cNvPicPr>
            <a:picLocks noChangeAspect="1"/>
          </p:cNvPicPr>
          <p:nvPr/>
        </p:nvPicPr>
        <p:blipFill rotWithShape="1">
          <a:blip r:embed="rId3">
            <a:extLst>
              <a:ext uri="{28A0092B-C50C-407E-A947-70E740481C1C}">
                <a14:useLocalDpi xmlns:a14="http://schemas.microsoft.com/office/drawing/2010/main" xmlns=""/>
              </a:ext>
            </a:extLst>
          </a:blip>
          <a:srcRect b="13294"/>
          <a:stretch/>
        </p:blipFill>
        <p:spPr>
          <a:xfrm>
            <a:off x="0" y="1582728"/>
            <a:ext cx="9144000" cy="5283293"/>
          </a:xfrm>
          <a:prstGeom prst="rect">
            <a:avLst/>
          </a:prstGeom>
        </p:spPr>
      </p:pic>
      <p:grpSp>
        <p:nvGrpSpPr>
          <p:cNvPr id="8" name="Group 7"/>
          <p:cNvGrpSpPr/>
          <p:nvPr/>
        </p:nvGrpSpPr>
        <p:grpSpPr>
          <a:xfrm>
            <a:off x="622981" y="2589653"/>
            <a:ext cx="6814687" cy="4533734"/>
            <a:chOff x="622981" y="2589653"/>
            <a:chExt cx="6814687" cy="4533734"/>
          </a:xfrm>
        </p:grpSpPr>
        <p:grpSp>
          <p:nvGrpSpPr>
            <p:cNvPr id="5" name="Group 4"/>
            <p:cNvGrpSpPr/>
            <p:nvPr/>
          </p:nvGrpSpPr>
          <p:grpSpPr>
            <a:xfrm>
              <a:off x="622981" y="2589653"/>
              <a:ext cx="6814687" cy="4533734"/>
              <a:chOff x="622981" y="2589653"/>
              <a:chExt cx="6814687" cy="4533734"/>
            </a:xfrm>
          </p:grpSpPr>
          <p:pic>
            <p:nvPicPr>
              <p:cNvPr id="2" name="Picture 1"/>
              <p:cNvPicPr>
                <a:picLocks noChangeAspect="1"/>
              </p:cNvPicPr>
              <p:nvPr/>
            </p:nvPicPr>
            <p:blipFill>
              <a:blip r:embed="rId4"/>
              <a:stretch>
                <a:fillRect/>
              </a:stretch>
            </p:blipFill>
            <p:spPr>
              <a:xfrm>
                <a:off x="622981" y="2589653"/>
                <a:ext cx="4732791" cy="2820553"/>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xmlns=""/>
                  </a:ext>
                </a:extLst>
              </a:blip>
              <a:srcRect r="4586"/>
              <a:stretch/>
            </p:blipFill>
            <p:spPr>
              <a:xfrm>
                <a:off x="2989376" y="4224374"/>
                <a:ext cx="4448292" cy="2899013"/>
              </a:xfrm>
              <a:prstGeom prst="rect">
                <a:avLst/>
              </a:prstGeom>
            </p:spPr>
          </p:pic>
          <p:sp>
            <p:nvSpPr>
              <p:cNvPr id="4" name="TextBox 3"/>
              <p:cNvSpPr txBox="1"/>
              <p:nvPr/>
            </p:nvSpPr>
            <p:spPr>
              <a:xfrm>
                <a:off x="2047875" y="2705100"/>
                <a:ext cx="538609" cy="161583"/>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s-AR" sz="1050" b="0" i="0" u="none" strike="noStrike" kern="1200" cap="none" spc="0" normalizeH="0" baseline="0" noProof="0" dirty="0" smtClean="0">
                    <a:ln>
                      <a:noFill/>
                    </a:ln>
                    <a:solidFill>
                      <a:srgbClr val="313131"/>
                    </a:solidFill>
                    <a:effectLst/>
                    <a:uLnTx/>
                    <a:uFillTx/>
                    <a:latin typeface="Verdana"/>
                    <a:ea typeface="+mn-ea"/>
                    <a:cs typeface="+mn-cs"/>
                  </a:rPr>
                  <a:t>Panama</a:t>
                </a:r>
              </a:p>
            </p:txBody>
          </p:sp>
        </p:grpSp>
        <p:sp>
          <p:nvSpPr>
            <p:cNvPr id="6" name="Rectangle 5"/>
            <p:cNvSpPr/>
            <p:nvPr/>
          </p:nvSpPr>
          <p:spPr bwMode="gray">
            <a:xfrm>
              <a:off x="1762125" y="5048250"/>
              <a:ext cx="857250" cy="190500"/>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s-AR"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spTree>
    <p:extLst>
      <p:ext uri="{BB962C8B-B14F-4D97-AF65-F5344CB8AC3E}">
        <p14:creationId xmlns:p14="http://schemas.microsoft.com/office/powerpoint/2010/main" xmlns="" val="165044087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AR" dirty="0"/>
              <a:t>Movimiento </a:t>
            </a:r>
            <a:r>
              <a:rPr lang="es-AR" dirty="0" smtClean="0"/>
              <a:t>N°2</a:t>
            </a:r>
            <a:endParaRPr lang="es-AR" dirty="0"/>
          </a:p>
        </p:txBody>
      </p:sp>
      <p:grpSp>
        <p:nvGrpSpPr>
          <p:cNvPr id="39" name="Group 38"/>
          <p:cNvGrpSpPr/>
          <p:nvPr/>
        </p:nvGrpSpPr>
        <p:grpSpPr>
          <a:xfrm>
            <a:off x="7501185" y="139308"/>
            <a:ext cx="1513141" cy="1012659"/>
            <a:chOff x="6358185" y="5600308"/>
            <a:chExt cx="1513141" cy="1012659"/>
          </a:xfrm>
        </p:grpSpPr>
        <p:sp>
          <p:nvSpPr>
            <p:cNvPr id="40" name="TextBox 39"/>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41" name="Freeform 40"/>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42" name="Text Placeholder 1"/>
          <p:cNvSpPr>
            <a:spLocks noGrp="1"/>
          </p:cNvSpPr>
          <p:nvPr>
            <p:ph type="body" sz="quarter" idx="13"/>
          </p:nvPr>
        </p:nvSpPr>
        <p:spPr>
          <a:xfrm>
            <a:off x="376238" y="778601"/>
            <a:ext cx="8371762" cy="357410"/>
          </a:xfrm>
        </p:spPr>
        <p:txBody>
          <a:bodyPr/>
          <a:lstStyle/>
          <a:p>
            <a:r>
              <a:rPr lang="es-AR" dirty="0"/>
              <a:t>Miércoles 30 de Agosto – 11:30 A.M.</a:t>
            </a:r>
          </a:p>
        </p:txBody>
      </p:sp>
      <p:grpSp>
        <p:nvGrpSpPr>
          <p:cNvPr id="9" name="Group 8"/>
          <p:cNvGrpSpPr/>
          <p:nvPr/>
        </p:nvGrpSpPr>
        <p:grpSpPr>
          <a:xfrm>
            <a:off x="2002971" y="1411514"/>
            <a:ext cx="5167086" cy="4603352"/>
            <a:chOff x="2002971" y="1411514"/>
            <a:chExt cx="5167086" cy="4603352"/>
          </a:xfrm>
        </p:grpSpPr>
        <p:pic>
          <p:nvPicPr>
            <p:cNvPr id="10" name="Picture 9"/>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441219" y="1411514"/>
              <a:ext cx="4241800" cy="4241800"/>
            </a:xfrm>
            <a:prstGeom prst="rect">
              <a:avLst/>
            </a:prstGeom>
          </p:spPr>
        </p:pic>
        <p:sp>
          <p:nvSpPr>
            <p:cNvPr id="11" name="TextBox 10"/>
            <p:cNvSpPr txBox="1"/>
            <p:nvPr/>
          </p:nvSpPr>
          <p:spPr>
            <a:xfrm>
              <a:off x="2002971" y="5399313"/>
              <a:ext cx="516708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4000" b="1" i="0" u="none" strike="noStrike" kern="1200" cap="none" spc="0" normalizeH="0" baseline="0" noProof="0" dirty="0" smtClean="0">
                  <a:ln>
                    <a:noFill/>
                  </a:ln>
                  <a:solidFill>
                    <a:srgbClr val="313131"/>
                  </a:solidFill>
                  <a:effectLst/>
                  <a:uLnTx/>
                  <a:uFillTx/>
                  <a:latin typeface="Verdana"/>
                  <a:ea typeface="+mn-ea"/>
                  <a:cs typeface="+mn-cs"/>
                </a:rPr>
                <a:t>Discusión</a:t>
              </a:r>
            </a:p>
          </p:txBody>
        </p:sp>
      </p:grpSp>
    </p:spTree>
    <p:extLst>
      <p:ext uri="{BB962C8B-B14F-4D97-AF65-F5344CB8AC3E}">
        <p14:creationId xmlns:p14="http://schemas.microsoft.com/office/powerpoint/2010/main" xmlns="" val="3285645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¿Cómo definimos una Crisis?</a:t>
            </a:r>
            <a:endParaRPr lang="es-AR" dirty="0"/>
          </a:p>
        </p:txBody>
      </p:sp>
      <p:sp>
        <p:nvSpPr>
          <p:cNvPr id="3" name="Title 2"/>
          <p:cNvSpPr>
            <a:spLocks noGrp="1"/>
          </p:cNvSpPr>
          <p:nvPr>
            <p:ph type="title"/>
          </p:nvPr>
        </p:nvSpPr>
        <p:spPr/>
        <p:txBody>
          <a:bodyPr/>
          <a:lstStyle/>
          <a:p>
            <a:r>
              <a:rPr lang="es-AR" dirty="0" smtClean="0"/>
              <a:t>Gestión de Crisis</a:t>
            </a:r>
            <a:endParaRPr lang="es-AR" dirty="0"/>
          </a:p>
        </p:txBody>
      </p:sp>
      <p:sp>
        <p:nvSpPr>
          <p:cNvPr id="4" name="Content Placeholder 3"/>
          <p:cNvSpPr>
            <a:spLocks noGrp="1"/>
          </p:cNvSpPr>
          <p:nvPr>
            <p:ph idx="1"/>
          </p:nvPr>
        </p:nvSpPr>
        <p:spPr/>
        <p:txBody>
          <a:bodyPr/>
          <a:lstStyle/>
          <a:p>
            <a:pPr algn="ctr">
              <a:lnSpc>
                <a:spcPct val="300000"/>
              </a:lnSpc>
            </a:pPr>
            <a:r>
              <a:rPr lang="es-AR" sz="2000" dirty="0">
                <a:solidFill>
                  <a:schemeClr val="tx2"/>
                </a:solidFill>
              </a:rPr>
              <a:t>Un </a:t>
            </a:r>
            <a:r>
              <a:rPr lang="es-AR" sz="2000" b="1" dirty="0">
                <a:solidFill>
                  <a:srgbClr val="3C8A2E"/>
                </a:solidFill>
              </a:rPr>
              <a:t>evento mayor</a:t>
            </a:r>
            <a:r>
              <a:rPr lang="es-AR" sz="2000" dirty="0">
                <a:solidFill>
                  <a:schemeClr val="tx2"/>
                </a:solidFill>
              </a:rPr>
              <a:t>, o una serie de eventos incrementales,</a:t>
            </a:r>
          </a:p>
          <a:p>
            <a:pPr algn="ctr">
              <a:lnSpc>
                <a:spcPct val="300000"/>
              </a:lnSpc>
            </a:pPr>
            <a:r>
              <a:rPr lang="es-AR" sz="2000" dirty="0">
                <a:solidFill>
                  <a:schemeClr val="tx2"/>
                </a:solidFill>
              </a:rPr>
              <a:t>que amenazan a una </a:t>
            </a:r>
            <a:r>
              <a:rPr lang="es-AR" sz="2000" b="1" dirty="0">
                <a:solidFill>
                  <a:srgbClr val="3C8A2E"/>
                </a:solidFill>
              </a:rPr>
              <a:t>organización</a:t>
            </a:r>
            <a:r>
              <a:rPr lang="es-AR" sz="2000" dirty="0">
                <a:solidFill>
                  <a:schemeClr val="tx2"/>
                </a:solidFill>
              </a:rPr>
              <a:t> y</a:t>
            </a:r>
          </a:p>
          <a:p>
            <a:pPr algn="ctr">
              <a:lnSpc>
                <a:spcPct val="300000"/>
              </a:lnSpc>
            </a:pPr>
            <a:r>
              <a:rPr lang="es-AR" sz="2000" dirty="0">
                <a:solidFill>
                  <a:schemeClr val="tx2"/>
                </a:solidFill>
              </a:rPr>
              <a:t>a sus </a:t>
            </a:r>
            <a:r>
              <a:rPr lang="es-AR" sz="2000" b="1" dirty="0">
                <a:solidFill>
                  <a:srgbClr val="3C8A2E"/>
                </a:solidFill>
              </a:rPr>
              <a:t>objetivos estratégicos, reputación o viabilidad</a:t>
            </a:r>
            <a:r>
              <a:rPr lang="es-AR" sz="2000" b="1" dirty="0">
                <a:solidFill>
                  <a:schemeClr val="tx2"/>
                </a:solidFill>
              </a:rPr>
              <a:t>.</a:t>
            </a:r>
          </a:p>
        </p:txBody>
      </p:sp>
    </p:spTree>
    <p:extLst>
      <p:ext uri="{BB962C8B-B14F-4D97-AF65-F5344CB8AC3E}">
        <p14:creationId xmlns:p14="http://schemas.microsoft.com/office/powerpoint/2010/main" xmlns="" val="2075851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0 Minute Countdown Timer">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6623999" y="4220202"/>
            <a:ext cx="2134114" cy="1200439"/>
          </a:xfrm>
          <a:prstGeom prst="rect">
            <a:avLst/>
          </a:prstGeom>
        </p:spPr>
      </p:pic>
      <p:sp>
        <p:nvSpPr>
          <p:cNvPr id="8" name="Rectangle 7"/>
          <p:cNvSpPr/>
          <p:nvPr/>
        </p:nvSpPr>
        <p:spPr>
          <a:xfrm>
            <a:off x="6448263" y="3869684"/>
            <a:ext cx="2524254" cy="196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13" name="Group 12"/>
          <p:cNvGrpSpPr/>
          <p:nvPr/>
        </p:nvGrpSpPr>
        <p:grpSpPr>
          <a:xfrm>
            <a:off x="0" y="1560712"/>
            <a:ext cx="6400800" cy="1760220"/>
            <a:chOff x="533400" y="1779270"/>
            <a:chExt cx="7172960" cy="1760220"/>
          </a:xfrm>
          <a:solidFill>
            <a:srgbClr val="3C8A2E"/>
          </a:solidFill>
        </p:grpSpPr>
        <p:sp>
          <p:nvSpPr>
            <p:cNvPr id="14" name="Right Arrow 13"/>
            <p:cNvSpPr/>
            <p:nvPr/>
          </p:nvSpPr>
          <p:spPr>
            <a:xfrm>
              <a:off x="533400" y="1779270"/>
              <a:ext cx="7172960" cy="1760220"/>
            </a:xfrm>
            <a:prstGeom prst="rightArrow">
              <a:avLst>
                <a:gd name="adj1" fmla="val 66450"/>
                <a:gd name="adj2" fmla="val 5000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smtClean="0">
                <a:ln>
                  <a:noFill/>
                </a:ln>
                <a:solidFill>
                  <a:srgbClr val="53565A"/>
                </a:solidFill>
                <a:effectLst/>
                <a:uLnTx/>
                <a:uFillTx/>
                <a:latin typeface="Verdana"/>
                <a:ea typeface="+mn-ea"/>
                <a:cs typeface="+mn-cs"/>
              </a:endParaRPr>
            </a:p>
          </p:txBody>
        </p:sp>
        <p:sp>
          <p:nvSpPr>
            <p:cNvPr id="15" name="Rectangle 14"/>
            <p:cNvSpPr/>
            <p:nvPr/>
          </p:nvSpPr>
          <p:spPr>
            <a:xfrm>
              <a:off x="3043237" y="2120771"/>
              <a:ext cx="3560128" cy="1077218"/>
            </a:xfrm>
            <a:prstGeom prst="rect">
              <a:avLst/>
            </a:prstGeom>
            <a:grp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AR" sz="2000" b="1" i="0" u="none" strike="noStrike" kern="1200" cap="none" spc="0" normalizeH="0" baseline="0" noProof="0" dirty="0" smtClean="0">
                  <a:ln>
                    <a:noFill/>
                  </a:ln>
                  <a:solidFill>
                    <a:prstClr val="white"/>
                  </a:solidFill>
                  <a:effectLst/>
                  <a:uLnTx/>
                  <a:uFillTx/>
                  <a:latin typeface="Verdana"/>
                  <a:ea typeface="+mn-ea"/>
                  <a:cs typeface="+mn-cs"/>
                </a:rPr>
                <a:t>Discusión dentro de cada Rol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AR" sz="2000" b="1" i="0" u="none" strike="noStrike" kern="1200" cap="none" spc="0" normalizeH="0" baseline="0" noProof="0" dirty="0" smtClean="0">
                  <a:ln>
                    <a:noFill/>
                  </a:ln>
                  <a:solidFill>
                    <a:prstClr val="white"/>
                  </a:solidFill>
                  <a:effectLst/>
                  <a:uLnTx/>
                  <a:uFillTx/>
                  <a:latin typeface="Verdana"/>
                  <a:ea typeface="+mn-ea"/>
                  <a:cs typeface="+mn-cs"/>
                </a:rPr>
                <a:t> 5 Minutos</a:t>
              </a:r>
              <a:endParaRPr kumimoji="0" lang="es-AR" sz="20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16" name="Picture 15" descr="6.emf"/>
            <p:cNvPicPr>
              <a:picLocks noChangeAspect="1"/>
            </p:cNvPicPr>
            <p:nvPr/>
          </p:nvPicPr>
          <p:blipFill>
            <a:blip r:embed="rId6">
              <a:biLevel thresh="25000"/>
            </a:blip>
            <a:stretch>
              <a:fillRect/>
            </a:stretch>
          </p:blipFill>
          <p:spPr>
            <a:xfrm>
              <a:off x="1163118" y="2121872"/>
              <a:ext cx="1226589" cy="1078807"/>
            </a:xfrm>
            <a:prstGeom prst="rect">
              <a:avLst/>
            </a:prstGeom>
            <a:grpFill/>
          </p:spPr>
        </p:pic>
      </p:grpSp>
      <p:grpSp>
        <p:nvGrpSpPr>
          <p:cNvPr id="17" name="Group 16"/>
          <p:cNvGrpSpPr/>
          <p:nvPr/>
        </p:nvGrpSpPr>
        <p:grpSpPr>
          <a:xfrm>
            <a:off x="0" y="4006148"/>
            <a:ext cx="6400800" cy="1760220"/>
            <a:chOff x="533400" y="3726180"/>
            <a:chExt cx="7172960" cy="1760220"/>
          </a:xfrm>
        </p:grpSpPr>
        <p:sp>
          <p:nvSpPr>
            <p:cNvPr id="21" name="Right Arrow 20"/>
            <p:cNvSpPr/>
            <p:nvPr/>
          </p:nvSpPr>
          <p:spPr>
            <a:xfrm>
              <a:off x="533400" y="3726180"/>
              <a:ext cx="7172960" cy="1760220"/>
            </a:xfrm>
            <a:prstGeom prst="rightArrow">
              <a:avLst>
                <a:gd name="adj1" fmla="val 66450"/>
                <a:gd name="adj2" fmla="val 50000"/>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smtClean="0">
                <a:ln>
                  <a:noFill/>
                </a:ln>
                <a:solidFill>
                  <a:srgbClr val="53565A"/>
                </a:solidFill>
                <a:effectLst/>
                <a:uLnTx/>
                <a:uFillTx/>
                <a:latin typeface="Verdana"/>
                <a:ea typeface="+mn-ea"/>
                <a:cs typeface="+mn-cs"/>
              </a:endParaRPr>
            </a:p>
          </p:txBody>
        </p:sp>
        <p:pic>
          <p:nvPicPr>
            <p:cNvPr id="22" name="Picture 21" descr="1.emf"/>
            <p:cNvPicPr>
              <a:picLocks noChangeAspect="1"/>
            </p:cNvPicPr>
            <p:nvPr/>
          </p:nvPicPr>
          <p:blipFill>
            <a:blip r:embed="rId7">
              <a:lum bright="100000"/>
            </a:blip>
            <a:stretch>
              <a:fillRect/>
            </a:stretch>
          </p:blipFill>
          <p:spPr>
            <a:xfrm>
              <a:off x="1203064" y="4071907"/>
              <a:ext cx="1146695" cy="1068766"/>
            </a:xfrm>
            <a:prstGeom prst="rect">
              <a:avLst/>
            </a:prstGeom>
          </p:spPr>
        </p:pic>
        <p:sp>
          <p:nvSpPr>
            <p:cNvPr id="23" name="Rectangle 22"/>
            <p:cNvSpPr/>
            <p:nvPr/>
          </p:nvSpPr>
          <p:spPr>
            <a:xfrm>
              <a:off x="2924387" y="4082793"/>
              <a:ext cx="3560128" cy="1077218"/>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AR" sz="2000" b="1" i="0" u="none" strike="noStrike" kern="1200" cap="none" spc="0" normalizeH="0" baseline="0" noProof="0" dirty="0" smtClean="0">
                  <a:ln>
                    <a:noFill/>
                  </a:ln>
                  <a:solidFill>
                    <a:prstClr val="white"/>
                  </a:solidFill>
                  <a:effectLst/>
                  <a:uLnTx/>
                  <a:uFillTx/>
                  <a:latin typeface="Verdana"/>
                  <a:ea typeface="+mn-ea"/>
                  <a:cs typeface="+mn-cs"/>
                </a:rPr>
                <a:t>Discusión dentro del Equipo</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AR" sz="2000" b="1" i="0" u="none" strike="noStrike" kern="1200" cap="none" spc="0" normalizeH="0" baseline="0" noProof="0" dirty="0" smtClean="0">
                  <a:ln>
                    <a:noFill/>
                  </a:ln>
                  <a:solidFill>
                    <a:prstClr val="white"/>
                  </a:solidFill>
                  <a:effectLst/>
                  <a:uLnTx/>
                  <a:uFillTx/>
                  <a:latin typeface="Verdana"/>
                  <a:ea typeface="+mn-ea"/>
                  <a:cs typeface="+mn-cs"/>
                </a:rPr>
                <a:t> 10 Minutos</a:t>
              </a:r>
              <a:endParaRPr kumimoji="0" lang="es-AR" sz="2000" b="0" i="0" u="none" strike="noStrike" kern="1200" cap="none" spc="0" normalizeH="0" baseline="0" noProof="0" dirty="0">
                <a:ln>
                  <a:noFill/>
                </a:ln>
                <a:solidFill>
                  <a:prstClr val="white"/>
                </a:solidFill>
                <a:effectLst/>
                <a:uLnTx/>
                <a:uFillTx/>
                <a:latin typeface="Verdana"/>
                <a:ea typeface="+mn-ea"/>
                <a:cs typeface="+mn-cs"/>
              </a:endParaRPr>
            </a:p>
          </p:txBody>
        </p:sp>
      </p:grpSp>
      <p:sp>
        <p:nvSpPr>
          <p:cNvPr id="24" name="Rectangle 23"/>
          <p:cNvSpPr/>
          <p:nvPr/>
        </p:nvSpPr>
        <p:spPr>
          <a:xfrm>
            <a:off x="0" y="3655631"/>
            <a:ext cx="9070724" cy="2280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Verdana"/>
              <a:ea typeface="+mn-ea"/>
              <a:cs typeface="+mn-cs"/>
            </a:endParaRPr>
          </a:p>
        </p:txBody>
      </p:sp>
      <p:pic>
        <p:nvPicPr>
          <p:cNvPr id="10" name="5 Minute Countdown Timer (4)">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6448263" y="1789877"/>
            <a:ext cx="2134114" cy="1200440"/>
          </a:xfrm>
          <a:prstGeom prst="rect">
            <a:avLst/>
          </a:prstGeom>
        </p:spPr>
      </p:pic>
      <p:sp>
        <p:nvSpPr>
          <p:cNvPr id="20" name="Rectangle 19"/>
          <p:cNvSpPr/>
          <p:nvPr/>
        </p:nvSpPr>
        <p:spPr>
          <a:xfrm>
            <a:off x="0" y="1580086"/>
            <a:ext cx="9070724" cy="2280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p:txBody>
      </p:sp>
      <p:sp>
        <p:nvSpPr>
          <p:cNvPr id="19" name="Rectangle 18"/>
          <p:cNvSpPr/>
          <p:nvPr/>
        </p:nvSpPr>
        <p:spPr>
          <a:xfrm>
            <a:off x="6400800" y="1571804"/>
            <a:ext cx="2524254" cy="196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25" name="Group 24"/>
          <p:cNvGrpSpPr/>
          <p:nvPr/>
        </p:nvGrpSpPr>
        <p:grpSpPr>
          <a:xfrm>
            <a:off x="7501185" y="139308"/>
            <a:ext cx="1513141" cy="1012659"/>
            <a:chOff x="6358185" y="5600308"/>
            <a:chExt cx="1513141" cy="1012659"/>
          </a:xfrm>
        </p:grpSpPr>
        <p:sp>
          <p:nvSpPr>
            <p:cNvPr id="26" name="TextBox 25"/>
            <p:cNvSpPr txBox="1"/>
            <p:nvPr/>
          </p:nvSpPr>
          <p:spPr>
            <a:xfrm>
              <a:off x="6358185" y="6305190"/>
              <a:ext cx="151314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s-AR" sz="2000" b="0" i="0" u="none" strike="noStrike" kern="1200" cap="none" spc="0" normalizeH="0" baseline="0" noProof="0" dirty="0" smtClean="0">
                  <a:ln>
                    <a:noFill/>
                  </a:ln>
                  <a:solidFill>
                    <a:srgbClr val="012169"/>
                  </a:solidFill>
                  <a:effectLst/>
                  <a:uLnTx/>
                  <a:uFillTx/>
                  <a:latin typeface="Eras Bold ITC" panose="020B0907030504020204" pitchFamily="34" charset="0"/>
                  <a:ea typeface="+mn-ea"/>
                  <a:cs typeface="+mn-cs"/>
                </a:rPr>
                <a:t>LatamBank</a:t>
              </a:r>
            </a:p>
          </p:txBody>
        </p:sp>
        <p:sp>
          <p:nvSpPr>
            <p:cNvPr id="27" name="Freeform 26"/>
            <p:cNvSpPr>
              <a:spLocks noChangeAspect="1" noEditPoints="1"/>
            </p:cNvSpPr>
            <p:nvPr/>
          </p:nvSpPr>
          <p:spPr bwMode="auto">
            <a:xfrm>
              <a:off x="6672261" y="5600308"/>
              <a:ext cx="884989" cy="768104"/>
            </a:xfrm>
            <a:custGeom>
              <a:avLst/>
              <a:gdLst>
                <a:gd name="T0" fmla="*/ 297 w 320"/>
                <a:gd name="T1" fmla="*/ 181 h 277"/>
                <a:gd name="T2" fmla="*/ 192 w 320"/>
                <a:gd name="T3" fmla="*/ 32 h 277"/>
                <a:gd name="T4" fmla="*/ 170 w 320"/>
                <a:gd name="T5" fmla="*/ 21 h 277"/>
                <a:gd name="T6" fmla="*/ 160 w 320"/>
                <a:gd name="T7" fmla="*/ 0 h 277"/>
                <a:gd name="T8" fmla="*/ 149 w 320"/>
                <a:gd name="T9" fmla="*/ 21 h 277"/>
                <a:gd name="T10" fmla="*/ 128 w 320"/>
                <a:gd name="T11" fmla="*/ 32 h 277"/>
                <a:gd name="T12" fmla="*/ 23 w 320"/>
                <a:gd name="T13" fmla="*/ 181 h 277"/>
                <a:gd name="T14" fmla="*/ 0 w 320"/>
                <a:gd name="T15" fmla="*/ 192 h 277"/>
                <a:gd name="T16" fmla="*/ 10 w 320"/>
                <a:gd name="T17" fmla="*/ 277 h 277"/>
                <a:gd name="T18" fmla="*/ 21 w 320"/>
                <a:gd name="T19" fmla="*/ 202 h 277"/>
                <a:gd name="T20" fmla="*/ 298 w 320"/>
                <a:gd name="T21" fmla="*/ 266 h 277"/>
                <a:gd name="T22" fmla="*/ 320 w 320"/>
                <a:gd name="T23" fmla="*/ 266 h 277"/>
                <a:gd name="T24" fmla="*/ 309 w 320"/>
                <a:gd name="T25" fmla="*/ 181 h 277"/>
                <a:gd name="T26" fmla="*/ 170 w 320"/>
                <a:gd name="T27" fmla="*/ 42 h 277"/>
                <a:gd name="T28" fmla="*/ 160 w 320"/>
                <a:gd name="T29" fmla="*/ 64 h 277"/>
                <a:gd name="T30" fmla="*/ 149 w 320"/>
                <a:gd name="T31" fmla="*/ 42 h 277"/>
                <a:gd name="T32" fmla="*/ 140 w 320"/>
                <a:gd name="T33" fmla="*/ 87 h 277"/>
                <a:gd name="T34" fmla="*/ 160 w 320"/>
                <a:gd name="T35" fmla="*/ 85 h 277"/>
                <a:gd name="T36" fmla="*/ 179 w 320"/>
                <a:gd name="T37" fmla="*/ 87 h 277"/>
                <a:gd name="T38" fmla="*/ 44 w 320"/>
                <a:gd name="T39" fmla="*/ 181 h 277"/>
                <a:gd name="T40" fmla="*/ 106 w 320"/>
                <a:gd name="T41" fmla="*/ 266 h 277"/>
                <a:gd name="T42" fmla="*/ 85 w 320"/>
                <a:gd name="T43" fmla="*/ 266 h 277"/>
                <a:gd name="T44" fmla="*/ 96 w 320"/>
                <a:gd name="T45" fmla="*/ 224 h 277"/>
                <a:gd name="T46" fmla="*/ 64 w 320"/>
                <a:gd name="T47" fmla="*/ 234 h 277"/>
                <a:gd name="T48" fmla="*/ 53 w 320"/>
                <a:gd name="T49" fmla="*/ 277 h 277"/>
                <a:gd name="T50" fmla="*/ 42 w 320"/>
                <a:gd name="T51" fmla="*/ 234 h 277"/>
                <a:gd name="T52" fmla="*/ 64 w 320"/>
                <a:gd name="T53" fmla="*/ 234 h 277"/>
                <a:gd name="T54" fmla="*/ 192 w 320"/>
                <a:gd name="T55" fmla="*/ 266 h 277"/>
                <a:gd name="T56" fmla="*/ 170 w 320"/>
                <a:gd name="T57" fmla="*/ 266 h 277"/>
                <a:gd name="T58" fmla="*/ 181 w 320"/>
                <a:gd name="T59" fmla="*/ 224 h 277"/>
                <a:gd name="T60" fmla="*/ 149 w 320"/>
                <a:gd name="T61" fmla="*/ 234 h 277"/>
                <a:gd name="T62" fmla="*/ 138 w 320"/>
                <a:gd name="T63" fmla="*/ 277 h 277"/>
                <a:gd name="T64" fmla="*/ 128 w 320"/>
                <a:gd name="T65" fmla="*/ 234 h 277"/>
                <a:gd name="T66" fmla="*/ 149 w 320"/>
                <a:gd name="T67" fmla="*/ 234 h 277"/>
                <a:gd name="T68" fmla="*/ 277 w 320"/>
                <a:gd name="T69" fmla="*/ 266 h 277"/>
                <a:gd name="T70" fmla="*/ 256 w 320"/>
                <a:gd name="T71" fmla="*/ 266 h 277"/>
                <a:gd name="T72" fmla="*/ 266 w 320"/>
                <a:gd name="T73" fmla="*/ 224 h 277"/>
                <a:gd name="T74" fmla="*/ 234 w 320"/>
                <a:gd name="T75" fmla="*/ 234 h 277"/>
                <a:gd name="T76" fmla="*/ 224 w 320"/>
                <a:gd name="T77" fmla="*/ 277 h 277"/>
                <a:gd name="T78" fmla="*/ 213 w 320"/>
                <a:gd name="T79" fmla="*/ 234 h 277"/>
                <a:gd name="T80" fmla="*/ 234 w 320"/>
                <a:gd name="T81" fmla="*/ 2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77">
                  <a:moveTo>
                    <a:pt x="309" y="181"/>
                  </a:moveTo>
                  <a:cubicBezTo>
                    <a:pt x="297" y="181"/>
                    <a:pt x="297" y="181"/>
                    <a:pt x="297" y="181"/>
                  </a:cubicBezTo>
                  <a:cubicBezTo>
                    <a:pt x="288" y="125"/>
                    <a:pt x="246" y="81"/>
                    <a:pt x="192" y="68"/>
                  </a:cubicBezTo>
                  <a:cubicBezTo>
                    <a:pt x="192" y="32"/>
                    <a:pt x="192" y="32"/>
                    <a:pt x="192" y="32"/>
                  </a:cubicBezTo>
                  <a:cubicBezTo>
                    <a:pt x="192" y="26"/>
                    <a:pt x="187" y="21"/>
                    <a:pt x="181" y="21"/>
                  </a:cubicBezTo>
                  <a:cubicBezTo>
                    <a:pt x="170" y="21"/>
                    <a:pt x="170" y="21"/>
                    <a:pt x="170" y="21"/>
                  </a:cubicBezTo>
                  <a:cubicBezTo>
                    <a:pt x="170" y="10"/>
                    <a:pt x="170" y="10"/>
                    <a:pt x="170" y="10"/>
                  </a:cubicBezTo>
                  <a:cubicBezTo>
                    <a:pt x="170" y="4"/>
                    <a:pt x="166" y="0"/>
                    <a:pt x="160" y="0"/>
                  </a:cubicBezTo>
                  <a:cubicBezTo>
                    <a:pt x="154" y="0"/>
                    <a:pt x="149" y="4"/>
                    <a:pt x="149" y="10"/>
                  </a:cubicBezTo>
                  <a:cubicBezTo>
                    <a:pt x="149" y="21"/>
                    <a:pt x="149" y="21"/>
                    <a:pt x="149" y="21"/>
                  </a:cubicBezTo>
                  <a:cubicBezTo>
                    <a:pt x="138" y="21"/>
                    <a:pt x="138" y="21"/>
                    <a:pt x="138" y="21"/>
                  </a:cubicBezTo>
                  <a:cubicBezTo>
                    <a:pt x="132" y="21"/>
                    <a:pt x="128" y="26"/>
                    <a:pt x="128" y="32"/>
                  </a:cubicBezTo>
                  <a:cubicBezTo>
                    <a:pt x="128" y="68"/>
                    <a:pt x="128" y="68"/>
                    <a:pt x="128" y="68"/>
                  </a:cubicBezTo>
                  <a:cubicBezTo>
                    <a:pt x="73" y="81"/>
                    <a:pt x="31" y="125"/>
                    <a:pt x="23" y="181"/>
                  </a:cubicBezTo>
                  <a:cubicBezTo>
                    <a:pt x="10" y="181"/>
                    <a:pt x="10" y="181"/>
                    <a:pt x="10" y="181"/>
                  </a:cubicBezTo>
                  <a:cubicBezTo>
                    <a:pt x="4" y="181"/>
                    <a:pt x="0" y="186"/>
                    <a:pt x="0" y="192"/>
                  </a:cubicBezTo>
                  <a:cubicBezTo>
                    <a:pt x="0" y="266"/>
                    <a:pt x="0" y="266"/>
                    <a:pt x="0" y="266"/>
                  </a:cubicBezTo>
                  <a:cubicBezTo>
                    <a:pt x="0" y="272"/>
                    <a:pt x="4" y="277"/>
                    <a:pt x="10" y="277"/>
                  </a:cubicBezTo>
                  <a:cubicBezTo>
                    <a:pt x="16" y="277"/>
                    <a:pt x="21" y="272"/>
                    <a:pt x="21" y="266"/>
                  </a:cubicBezTo>
                  <a:cubicBezTo>
                    <a:pt x="21" y="202"/>
                    <a:pt x="21" y="202"/>
                    <a:pt x="21" y="202"/>
                  </a:cubicBezTo>
                  <a:cubicBezTo>
                    <a:pt x="298" y="202"/>
                    <a:pt x="298" y="202"/>
                    <a:pt x="298" y="202"/>
                  </a:cubicBezTo>
                  <a:cubicBezTo>
                    <a:pt x="298" y="266"/>
                    <a:pt x="298" y="266"/>
                    <a:pt x="298" y="266"/>
                  </a:cubicBezTo>
                  <a:cubicBezTo>
                    <a:pt x="298" y="272"/>
                    <a:pt x="303" y="277"/>
                    <a:pt x="309" y="277"/>
                  </a:cubicBezTo>
                  <a:cubicBezTo>
                    <a:pt x="315" y="277"/>
                    <a:pt x="320" y="272"/>
                    <a:pt x="320" y="266"/>
                  </a:cubicBezTo>
                  <a:cubicBezTo>
                    <a:pt x="320" y="192"/>
                    <a:pt x="320" y="192"/>
                    <a:pt x="320" y="192"/>
                  </a:cubicBezTo>
                  <a:cubicBezTo>
                    <a:pt x="320" y="186"/>
                    <a:pt x="315" y="181"/>
                    <a:pt x="309" y="181"/>
                  </a:cubicBezTo>
                  <a:close/>
                  <a:moveTo>
                    <a:pt x="149" y="42"/>
                  </a:moveTo>
                  <a:cubicBezTo>
                    <a:pt x="170" y="42"/>
                    <a:pt x="170" y="42"/>
                    <a:pt x="170" y="42"/>
                  </a:cubicBezTo>
                  <a:cubicBezTo>
                    <a:pt x="170" y="64"/>
                    <a:pt x="170" y="64"/>
                    <a:pt x="170" y="64"/>
                  </a:cubicBezTo>
                  <a:cubicBezTo>
                    <a:pt x="170" y="64"/>
                    <a:pt x="164" y="64"/>
                    <a:pt x="160" y="64"/>
                  </a:cubicBezTo>
                  <a:cubicBezTo>
                    <a:pt x="155" y="64"/>
                    <a:pt x="149" y="64"/>
                    <a:pt x="149" y="64"/>
                  </a:cubicBezTo>
                  <a:lnTo>
                    <a:pt x="149" y="42"/>
                  </a:lnTo>
                  <a:close/>
                  <a:moveTo>
                    <a:pt x="44" y="181"/>
                  </a:moveTo>
                  <a:cubicBezTo>
                    <a:pt x="53" y="133"/>
                    <a:pt x="91" y="95"/>
                    <a:pt x="140" y="87"/>
                  </a:cubicBezTo>
                  <a:cubicBezTo>
                    <a:pt x="147" y="86"/>
                    <a:pt x="147" y="86"/>
                    <a:pt x="147" y="86"/>
                  </a:cubicBezTo>
                  <a:cubicBezTo>
                    <a:pt x="152" y="85"/>
                    <a:pt x="155" y="85"/>
                    <a:pt x="160" y="85"/>
                  </a:cubicBezTo>
                  <a:cubicBezTo>
                    <a:pt x="164" y="85"/>
                    <a:pt x="167" y="85"/>
                    <a:pt x="172" y="86"/>
                  </a:cubicBezTo>
                  <a:cubicBezTo>
                    <a:pt x="179" y="87"/>
                    <a:pt x="179" y="87"/>
                    <a:pt x="179" y="87"/>
                  </a:cubicBezTo>
                  <a:cubicBezTo>
                    <a:pt x="228" y="95"/>
                    <a:pt x="266" y="133"/>
                    <a:pt x="275" y="181"/>
                  </a:cubicBezTo>
                  <a:lnTo>
                    <a:pt x="44" y="181"/>
                  </a:lnTo>
                  <a:close/>
                  <a:moveTo>
                    <a:pt x="106" y="234"/>
                  </a:moveTo>
                  <a:cubicBezTo>
                    <a:pt x="106" y="266"/>
                    <a:pt x="106" y="266"/>
                    <a:pt x="106" y="266"/>
                  </a:cubicBezTo>
                  <a:cubicBezTo>
                    <a:pt x="106" y="272"/>
                    <a:pt x="102" y="277"/>
                    <a:pt x="96" y="277"/>
                  </a:cubicBezTo>
                  <a:cubicBezTo>
                    <a:pt x="90" y="277"/>
                    <a:pt x="85" y="272"/>
                    <a:pt x="85" y="266"/>
                  </a:cubicBezTo>
                  <a:cubicBezTo>
                    <a:pt x="85" y="234"/>
                    <a:pt x="85" y="234"/>
                    <a:pt x="85" y="234"/>
                  </a:cubicBezTo>
                  <a:cubicBezTo>
                    <a:pt x="85" y="228"/>
                    <a:pt x="90" y="224"/>
                    <a:pt x="96" y="224"/>
                  </a:cubicBezTo>
                  <a:cubicBezTo>
                    <a:pt x="102" y="224"/>
                    <a:pt x="106" y="228"/>
                    <a:pt x="106" y="234"/>
                  </a:cubicBezTo>
                  <a:close/>
                  <a:moveTo>
                    <a:pt x="64" y="234"/>
                  </a:moveTo>
                  <a:cubicBezTo>
                    <a:pt x="64" y="266"/>
                    <a:pt x="64" y="266"/>
                    <a:pt x="64" y="266"/>
                  </a:cubicBezTo>
                  <a:cubicBezTo>
                    <a:pt x="64" y="272"/>
                    <a:pt x="59" y="277"/>
                    <a:pt x="53" y="277"/>
                  </a:cubicBezTo>
                  <a:cubicBezTo>
                    <a:pt x="47" y="277"/>
                    <a:pt x="42" y="272"/>
                    <a:pt x="42" y="266"/>
                  </a:cubicBezTo>
                  <a:cubicBezTo>
                    <a:pt x="42" y="234"/>
                    <a:pt x="42" y="234"/>
                    <a:pt x="42" y="234"/>
                  </a:cubicBezTo>
                  <a:cubicBezTo>
                    <a:pt x="42" y="228"/>
                    <a:pt x="47" y="224"/>
                    <a:pt x="53" y="224"/>
                  </a:cubicBezTo>
                  <a:cubicBezTo>
                    <a:pt x="59" y="224"/>
                    <a:pt x="64" y="228"/>
                    <a:pt x="64" y="234"/>
                  </a:cubicBezTo>
                  <a:close/>
                  <a:moveTo>
                    <a:pt x="192" y="234"/>
                  </a:moveTo>
                  <a:cubicBezTo>
                    <a:pt x="192" y="266"/>
                    <a:pt x="192" y="266"/>
                    <a:pt x="192" y="266"/>
                  </a:cubicBezTo>
                  <a:cubicBezTo>
                    <a:pt x="192" y="272"/>
                    <a:pt x="187" y="277"/>
                    <a:pt x="181" y="277"/>
                  </a:cubicBezTo>
                  <a:cubicBezTo>
                    <a:pt x="175" y="277"/>
                    <a:pt x="170" y="272"/>
                    <a:pt x="170" y="266"/>
                  </a:cubicBezTo>
                  <a:cubicBezTo>
                    <a:pt x="170" y="234"/>
                    <a:pt x="170" y="234"/>
                    <a:pt x="170" y="234"/>
                  </a:cubicBezTo>
                  <a:cubicBezTo>
                    <a:pt x="170" y="228"/>
                    <a:pt x="175" y="224"/>
                    <a:pt x="181" y="224"/>
                  </a:cubicBezTo>
                  <a:cubicBezTo>
                    <a:pt x="187" y="224"/>
                    <a:pt x="192" y="228"/>
                    <a:pt x="192" y="234"/>
                  </a:cubicBezTo>
                  <a:close/>
                  <a:moveTo>
                    <a:pt x="149" y="234"/>
                  </a:moveTo>
                  <a:cubicBezTo>
                    <a:pt x="149" y="266"/>
                    <a:pt x="149" y="266"/>
                    <a:pt x="149" y="266"/>
                  </a:cubicBezTo>
                  <a:cubicBezTo>
                    <a:pt x="149" y="272"/>
                    <a:pt x="144" y="277"/>
                    <a:pt x="138" y="277"/>
                  </a:cubicBezTo>
                  <a:cubicBezTo>
                    <a:pt x="132" y="277"/>
                    <a:pt x="128" y="272"/>
                    <a:pt x="128" y="266"/>
                  </a:cubicBezTo>
                  <a:cubicBezTo>
                    <a:pt x="128" y="234"/>
                    <a:pt x="128" y="234"/>
                    <a:pt x="128" y="234"/>
                  </a:cubicBezTo>
                  <a:cubicBezTo>
                    <a:pt x="128" y="228"/>
                    <a:pt x="132" y="224"/>
                    <a:pt x="138" y="224"/>
                  </a:cubicBezTo>
                  <a:cubicBezTo>
                    <a:pt x="144" y="224"/>
                    <a:pt x="149" y="228"/>
                    <a:pt x="149" y="234"/>
                  </a:cubicBezTo>
                  <a:close/>
                  <a:moveTo>
                    <a:pt x="277" y="234"/>
                  </a:moveTo>
                  <a:cubicBezTo>
                    <a:pt x="277" y="266"/>
                    <a:pt x="277" y="266"/>
                    <a:pt x="277" y="266"/>
                  </a:cubicBezTo>
                  <a:cubicBezTo>
                    <a:pt x="277" y="272"/>
                    <a:pt x="272" y="277"/>
                    <a:pt x="266" y="277"/>
                  </a:cubicBezTo>
                  <a:cubicBezTo>
                    <a:pt x="260" y="277"/>
                    <a:pt x="256" y="272"/>
                    <a:pt x="256" y="266"/>
                  </a:cubicBezTo>
                  <a:cubicBezTo>
                    <a:pt x="256" y="234"/>
                    <a:pt x="256" y="234"/>
                    <a:pt x="256" y="234"/>
                  </a:cubicBezTo>
                  <a:cubicBezTo>
                    <a:pt x="256" y="228"/>
                    <a:pt x="260" y="224"/>
                    <a:pt x="266" y="224"/>
                  </a:cubicBezTo>
                  <a:cubicBezTo>
                    <a:pt x="272" y="224"/>
                    <a:pt x="277" y="228"/>
                    <a:pt x="277" y="234"/>
                  </a:cubicBezTo>
                  <a:close/>
                  <a:moveTo>
                    <a:pt x="234" y="234"/>
                  </a:moveTo>
                  <a:cubicBezTo>
                    <a:pt x="234" y="266"/>
                    <a:pt x="234" y="266"/>
                    <a:pt x="234" y="266"/>
                  </a:cubicBezTo>
                  <a:cubicBezTo>
                    <a:pt x="234" y="272"/>
                    <a:pt x="230" y="277"/>
                    <a:pt x="224" y="277"/>
                  </a:cubicBezTo>
                  <a:cubicBezTo>
                    <a:pt x="218" y="277"/>
                    <a:pt x="213" y="272"/>
                    <a:pt x="213" y="266"/>
                  </a:cubicBezTo>
                  <a:cubicBezTo>
                    <a:pt x="213" y="234"/>
                    <a:pt x="213" y="234"/>
                    <a:pt x="213" y="234"/>
                  </a:cubicBezTo>
                  <a:cubicBezTo>
                    <a:pt x="213" y="228"/>
                    <a:pt x="218" y="224"/>
                    <a:pt x="224" y="224"/>
                  </a:cubicBezTo>
                  <a:cubicBezTo>
                    <a:pt x="230" y="224"/>
                    <a:pt x="234" y="228"/>
                    <a:pt x="234" y="234"/>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30" name="Title 2"/>
          <p:cNvSpPr>
            <a:spLocks noGrp="1"/>
          </p:cNvSpPr>
          <p:nvPr>
            <p:ph type="title"/>
          </p:nvPr>
        </p:nvSpPr>
        <p:spPr>
          <a:xfrm>
            <a:off x="376238" y="317499"/>
            <a:ext cx="8371762" cy="334101"/>
          </a:xfrm>
        </p:spPr>
        <p:txBody>
          <a:bodyPr/>
          <a:lstStyle/>
          <a:p>
            <a:r>
              <a:rPr lang="es-AR" dirty="0"/>
              <a:t>Movimiento </a:t>
            </a:r>
            <a:r>
              <a:rPr lang="es-AR" dirty="0" smtClean="0"/>
              <a:t>N°2</a:t>
            </a:r>
            <a:endParaRPr lang="es-AR" dirty="0"/>
          </a:p>
        </p:txBody>
      </p:sp>
      <p:sp>
        <p:nvSpPr>
          <p:cNvPr id="31" name="Text Placeholder 1"/>
          <p:cNvSpPr>
            <a:spLocks noGrp="1"/>
          </p:cNvSpPr>
          <p:nvPr>
            <p:ph type="body" sz="quarter" idx="13"/>
          </p:nvPr>
        </p:nvSpPr>
        <p:spPr>
          <a:xfrm>
            <a:off x="376238" y="778601"/>
            <a:ext cx="8371762" cy="357410"/>
          </a:xfrm>
        </p:spPr>
        <p:txBody>
          <a:bodyPr vert="horz" lIns="0" tIns="0" rIns="0" bIns="0" rtlCol="0">
            <a:noAutofit/>
          </a:bodyPr>
          <a:lstStyle/>
          <a:p>
            <a:r>
              <a:rPr lang="pt-BR" sz="2000" dirty="0">
                <a:solidFill>
                  <a:srgbClr val="575757"/>
                </a:solidFill>
              </a:rPr>
              <a:t>Miércoles 30 de Agosto – 11:30 A.M.</a:t>
            </a:r>
          </a:p>
        </p:txBody>
      </p:sp>
    </p:spTree>
    <p:extLst>
      <p:ext uri="{BB962C8B-B14F-4D97-AF65-F5344CB8AC3E}">
        <p14:creationId xmlns:p14="http://schemas.microsoft.com/office/powerpoint/2010/main" xmlns="" val="136155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304900" fill="hold"/>
                                        <p:tgtEl>
                                          <p:spTgt spid="10"/>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604901" fill="hold"/>
                                        <p:tgtEl>
                                          <p:spTgt spid="7"/>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video>
              <p:cMediaNode vol="80000">
                <p:cTn id="43" fill="hold" display="0">
                  <p:stCondLst>
                    <p:cond delay="indefinite"/>
                  </p:stCondLst>
                </p:cTn>
                <p:tgtEl>
                  <p:spTgt spid="10"/>
                </p:tgtEl>
              </p:cMediaNode>
            </p:video>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0"/>
                                        </p:tgtEl>
                                      </p:cBhvr>
                                    </p:cmd>
                                  </p:childTnLst>
                                </p:cTn>
                              </p:par>
                            </p:childTnLst>
                          </p:cTn>
                        </p:par>
                      </p:childTnLst>
                    </p:cTn>
                  </p:par>
                </p:childTnLst>
              </p:cTn>
              <p:nextCondLst>
                <p:cond evt="onClick" delay="0">
                  <p:tgtEl>
                    <p:spTgt spid="10"/>
                  </p:tgtEl>
                </p:cond>
              </p:nextCondLst>
            </p:seq>
          </p:childTnLst>
        </p:cTn>
      </p:par>
    </p:tnLst>
    <p:bldLst>
      <p:bldP spid="8" grpId="0" animBg="1"/>
      <p:bldP spid="24" grpId="0" animBg="1"/>
      <p:bldP spid="20"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smtClean="0"/>
              <a:t>Ejercicio de Cyber Simulación</a:t>
            </a:r>
            <a:endParaRPr lang="es-AR" dirty="0"/>
          </a:p>
        </p:txBody>
      </p:sp>
      <p:sp>
        <p:nvSpPr>
          <p:cNvPr id="3" name="Text Placeholder 2"/>
          <p:cNvSpPr>
            <a:spLocks noGrp="1"/>
          </p:cNvSpPr>
          <p:nvPr>
            <p:ph type="body" idx="1"/>
          </p:nvPr>
        </p:nvSpPr>
        <p:spPr/>
        <p:txBody>
          <a:bodyPr/>
          <a:lstStyle/>
          <a:p>
            <a:r>
              <a:rPr lang="es-AR" dirty="0" smtClean="0"/>
              <a:t>Conclusiones</a:t>
            </a:r>
            <a:endParaRPr lang="es-AR" dirty="0"/>
          </a:p>
        </p:txBody>
      </p:sp>
    </p:spTree>
    <p:extLst>
      <p:ext uri="{BB962C8B-B14F-4D97-AF65-F5344CB8AC3E}">
        <p14:creationId xmlns:p14="http://schemas.microsoft.com/office/powerpoint/2010/main" xmlns="" val="95064371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Lecciones aprendidas ante una Cyber Crisis</a:t>
            </a:r>
            <a:endParaRPr lang="es-AR" dirty="0"/>
          </a:p>
        </p:txBody>
      </p:sp>
      <p:sp>
        <p:nvSpPr>
          <p:cNvPr id="3" name="Title 2"/>
          <p:cNvSpPr>
            <a:spLocks noGrp="1"/>
          </p:cNvSpPr>
          <p:nvPr>
            <p:ph type="title"/>
          </p:nvPr>
        </p:nvSpPr>
        <p:spPr/>
        <p:txBody>
          <a:bodyPr/>
          <a:lstStyle/>
          <a:p>
            <a:r>
              <a:rPr lang="es-AR" dirty="0" smtClean="0"/>
              <a:t>Cierre del Ejercicio</a:t>
            </a:r>
            <a:endParaRPr lang="es-AR" dirty="0"/>
          </a:p>
        </p:txBody>
      </p:sp>
      <p:grpSp>
        <p:nvGrpSpPr>
          <p:cNvPr id="98" name="Group 97"/>
          <p:cNvGrpSpPr/>
          <p:nvPr/>
        </p:nvGrpSpPr>
        <p:grpSpPr>
          <a:xfrm>
            <a:off x="3130725" y="2033621"/>
            <a:ext cx="3182812" cy="3514164"/>
            <a:chOff x="2567899" y="2489832"/>
            <a:chExt cx="3182812" cy="3514164"/>
          </a:xfrm>
        </p:grpSpPr>
        <p:sp>
          <p:nvSpPr>
            <p:cNvPr id="99" name="Rectangle 98"/>
            <p:cNvSpPr/>
            <p:nvPr/>
          </p:nvSpPr>
          <p:spPr>
            <a:xfrm rot="18913742">
              <a:off x="2778846" y="3376589"/>
              <a:ext cx="1224136" cy="1224136"/>
            </a:xfrm>
            <a:prstGeom prst="rect">
              <a:avLst/>
            </a:prstGeom>
            <a:solidFill>
              <a:srgbClr val="81BC00"/>
            </a:solid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nvGrpSpPr>
            <p:cNvPr id="100" name="Group 99"/>
            <p:cNvGrpSpPr/>
            <p:nvPr/>
          </p:nvGrpSpPr>
          <p:grpSpPr>
            <a:xfrm rot="18913742">
              <a:off x="2567899" y="3087744"/>
              <a:ext cx="432048" cy="544292"/>
              <a:chOff x="6420109" y="1454893"/>
              <a:chExt cx="432048" cy="544292"/>
            </a:xfrm>
            <a:solidFill>
              <a:srgbClr val="BDD203"/>
            </a:solidFill>
          </p:grpSpPr>
          <p:sp>
            <p:nvSpPr>
              <p:cNvPr id="152" name="Oval 151"/>
              <p:cNvSpPr/>
              <p:nvPr/>
            </p:nvSpPr>
            <p:spPr>
              <a:xfrm>
                <a:off x="6420109" y="1454893"/>
                <a:ext cx="432048" cy="432048"/>
              </a:xfrm>
              <a:prstGeom prst="ellipse">
                <a:avLst/>
              </a:prstGeom>
              <a:solidFill>
                <a:srgbClr val="81BC00"/>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53" name="Rectangle 12"/>
              <p:cNvSpPr/>
              <p:nvPr/>
            </p:nvSpPr>
            <p:spPr>
              <a:xfrm>
                <a:off x="6509968" y="1832497"/>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solidFill>
                <a:srgbClr val="81BC00"/>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01" name="Group 100"/>
            <p:cNvGrpSpPr/>
            <p:nvPr/>
          </p:nvGrpSpPr>
          <p:grpSpPr>
            <a:xfrm rot="2713742">
              <a:off x="2927644" y="3966961"/>
              <a:ext cx="432048" cy="533946"/>
              <a:chOff x="6420109" y="1454894"/>
              <a:chExt cx="432048" cy="533946"/>
            </a:xfrm>
            <a:solidFill>
              <a:srgbClr val="FFFFFF"/>
            </a:solidFill>
          </p:grpSpPr>
          <p:sp>
            <p:nvSpPr>
              <p:cNvPr id="150" name="Oval 149"/>
              <p:cNvSpPr/>
              <p:nvPr/>
            </p:nvSpPr>
            <p:spPr>
              <a:xfrm>
                <a:off x="6420109" y="1454894"/>
                <a:ext cx="432048" cy="432048"/>
              </a:xfrm>
              <a:prstGeom prst="ellipse">
                <a:avLst/>
              </a:pr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51" name="Rectangle 12"/>
              <p:cNvSpPr/>
              <p:nvPr/>
            </p:nvSpPr>
            <p:spPr>
              <a:xfrm>
                <a:off x="6509927" y="1822152"/>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02" name="Group 101"/>
            <p:cNvGrpSpPr/>
            <p:nvPr/>
          </p:nvGrpSpPr>
          <p:grpSpPr>
            <a:xfrm rot="13513742" flipH="1">
              <a:off x="3422137" y="3476406"/>
              <a:ext cx="432048" cy="533946"/>
              <a:chOff x="6420109" y="1454894"/>
              <a:chExt cx="432048" cy="533946"/>
            </a:xfrm>
            <a:solidFill>
              <a:srgbClr val="FFFFFF"/>
            </a:solidFill>
          </p:grpSpPr>
          <p:sp>
            <p:nvSpPr>
              <p:cNvPr id="148" name="Oval 147"/>
              <p:cNvSpPr/>
              <p:nvPr/>
            </p:nvSpPr>
            <p:spPr>
              <a:xfrm>
                <a:off x="6420109" y="1454894"/>
                <a:ext cx="432048" cy="432048"/>
              </a:xfrm>
              <a:prstGeom prst="ellipse">
                <a:avLst/>
              </a:pr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49" name="Rectangle 12"/>
              <p:cNvSpPr/>
              <p:nvPr/>
            </p:nvSpPr>
            <p:spPr>
              <a:xfrm>
                <a:off x="6509925" y="1822152"/>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03" name="Group 102"/>
            <p:cNvGrpSpPr/>
            <p:nvPr/>
          </p:nvGrpSpPr>
          <p:grpSpPr>
            <a:xfrm rot="2732396">
              <a:off x="3635729" y="1966064"/>
              <a:ext cx="1242458" cy="2289994"/>
              <a:chOff x="5997013" y="1454895"/>
              <a:chExt cx="1242458" cy="2289994"/>
            </a:xfrm>
          </p:grpSpPr>
          <p:sp>
            <p:nvSpPr>
              <p:cNvPr id="135" name="Rectangle 134"/>
              <p:cNvSpPr/>
              <p:nvPr/>
            </p:nvSpPr>
            <p:spPr>
              <a:xfrm>
                <a:off x="6012159" y="1988838"/>
                <a:ext cx="1224136" cy="1224136"/>
              </a:xfrm>
              <a:prstGeom prst="rect">
                <a:avLst/>
              </a:prstGeom>
              <a:solidFill>
                <a:srgbClr val="00A1DE"/>
              </a:solidFill>
              <a:ln w="12700" cap="flat" cmpd="sng" algn="ctr">
                <a:solidFill>
                  <a:srgbClr val="00A1DE"/>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nvGrpSpPr>
              <p:cNvPr id="136" name="Group 135"/>
              <p:cNvGrpSpPr/>
              <p:nvPr/>
            </p:nvGrpSpPr>
            <p:grpSpPr>
              <a:xfrm>
                <a:off x="6420109" y="1454895"/>
                <a:ext cx="432048" cy="533946"/>
                <a:chOff x="6420109" y="1454895"/>
                <a:chExt cx="432048" cy="533946"/>
              </a:xfrm>
            </p:grpSpPr>
            <p:sp>
              <p:nvSpPr>
                <p:cNvPr id="146" name="Oval 145"/>
                <p:cNvSpPr/>
                <p:nvPr/>
              </p:nvSpPr>
              <p:spPr>
                <a:xfrm>
                  <a:off x="6420109" y="1454895"/>
                  <a:ext cx="432048" cy="432048"/>
                </a:xfrm>
                <a:prstGeom prst="ellipse">
                  <a:avLst/>
                </a:prstGeom>
                <a:solidFill>
                  <a:srgbClr val="00A1D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47" name="Rectangle 12"/>
                <p:cNvSpPr/>
                <p:nvPr/>
              </p:nvSpPr>
              <p:spPr>
                <a:xfrm>
                  <a:off x="6509925" y="1822153"/>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solidFill>
                  <a:srgbClr val="00A1D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37" name="Group 136"/>
              <p:cNvGrpSpPr/>
              <p:nvPr/>
            </p:nvGrpSpPr>
            <p:grpSpPr>
              <a:xfrm flipV="1">
                <a:off x="6422079" y="3210944"/>
                <a:ext cx="432048" cy="533945"/>
                <a:chOff x="6420108" y="1454894"/>
                <a:chExt cx="432048" cy="533945"/>
              </a:xfrm>
            </p:grpSpPr>
            <p:sp>
              <p:nvSpPr>
                <p:cNvPr id="144" name="Oval 143"/>
                <p:cNvSpPr/>
                <p:nvPr/>
              </p:nvSpPr>
              <p:spPr>
                <a:xfrm>
                  <a:off x="6420108" y="1454894"/>
                  <a:ext cx="432048" cy="432048"/>
                </a:xfrm>
                <a:prstGeom prst="ellipse">
                  <a:avLst/>
                </a:prstGeom>
                <a:solidFill>
                  <a:srgbClr val="00A1D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45" name="Rectangle 12"/>
                <p:cNvSpPr/>
                <p:nvPr/>
              </p:nvSpPr>
              <p:spPr>
                <a:xfrm>
                  <a:off x="6509926" y="1822151"/>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solidFill>
                  <a:srgbClr val="00A1D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38" name="Group 137"/>
              <p:cNvGrpSpPr/>
              <p:nvPr/>
            </p:nvGrpSpPr>
            <p:grpSpPr>
              <a:xfrm rot="5400000">
                <a:off x="6053949" y="2327950"/>
                <a:ext cx="432048" cy="545920"/>
                <a:chOff x="6420108" y="1454895"/>
                <a:chExt cx="432048" cy="545920"/>
              </a:xfrm>
              <a:solidFill>
                <a:srgbClr val="FFFFFF"/>
              </a:solidFill>
            </p:grpSpPr>
            <p:sp>
              <p:nvSpPr>
                <p:cNvPr id="142" name="Oval 141"/>
                <p:cNvSpPr/>
                <p:nvPr/>
              </p:nvSpPr>
              <p:spPr>
                <a:xfrm>
                  <a:off x="6420108" y="1454895"/>
                  <a:ext cx="432048" cy="432048"/>
                </a:xfrm>
                <a:prstGeom prst="ellipse">
                  <a:avLst/>
                </a:pr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43" name="Rectangle 12"/>
                <p:cNvSpPr/>
                <p:nvPr/>
              </p:nvSpPr>
              <p:spPr>
                <a:xfrm>
                  <a:off x="6510039" y="1834127"/>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39" name="Group 138"/>
              <p:cNvGrpSpPr/>
              <p:nvPr/>
            </p:nvGrpSpPr>
            <p:grpSpPr>
              <a:xfrm rot="16200000" flipH="1">
                <a:off x="6756475" y="2333936"/>
                <a:ext cx="432048" cy="533945"/>
                <a:chOff x="6420109" y="1454895"/>
                <a:chExt cx="432048" cy="533945"/>
              </a:xfrm>
              <a:solidFill>
                <a:srgbClr val="FFFFFF"/>
              </a:solidFill>
            </p:grpSpPr>
            <p:sp>
              <p:nvSpPr>
                <p:cNvPr id="140" name="Oval 139"/>
                <p:cNvSpPr/>
                <p:nvPr/>
              </p:nvSpPr>
              <p:spPr>
                <a:xfrm>
                  <a:off x="6420109" y="1454895"/>
                  <a:ext cx="432048" cy="432048"/>
                </a:xfrm>
                <a:prstGeom prst="ellipse">
                  <a:avLst/>
                </a:pr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41" name="Rectangle 12"/>
                <p:cNvSpPr/>
                <p:nvPr/>
              </p:nvSpPr>
              <p:spPr>
                <a:xfrm>
                  <a:off x="6509927" y="1822152"/>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grpSp>
          <p:nvGrpSpPr>
            <p:cNvPr id="104" name="Group 103"/>
            <p:cNvGrpSpPr/>
            <p:nvPr/>
          </p:nvGrpSpPr>
          <p:grpSpPr>
            <a:xfrm rot="8141066">
              <a:off x="4520227" y="2848180"/>
              <a:ext cx="1230484" cy="2281015"/>
              <a:chOff x="6008987" y="1454893"/>
              <a:chExt cx="1230484" cy="2281015"/>
            </a:xfrm>
          </p:grpSpPr>
          <p:sp>
            <p:nvSpPr>
              <p:cNvPr id="122" name="Rectangle 121"/>
              <p:cNvSpPr/>
              <p:nvPr/>
            </p:nvSpPr>
            <p:spPr>
              <a:xfrm>
                <a:off x="6012160" y="1988839"/>
                <a:ext cx="1224136" cy="1224136"/>
              </a:xfrm>
              <a:prstGeom prst="rect">
                <a:avLst/>
              </a:prstGeom>
              <a:solidFill>
                <a:srgbClr val="3C8A2E"/>
              </a:solid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nvGrpSpPr>
              <p:cNvPr id="123" name="Group 122"/>
              <p:cNvGrpSpPr/>
              <p:nvPr/>
            </p:nvGrpSpPr>
            <p:grpSpPr>
              <a:xfrm>
                <a:off x="6420111" y="1454893"/>
                <a:ext cx="432048" cy="544291"/>
                <a:chOff x="6420111" y="1454893"/>
                <a:chExt cx="432048" cy="544291"/>
              </a:xfrm>
            </p:grpSpPr>
            <p:sp>
              <p:nvSpPr>
                <p:cNvPr id="133" name="Oval 132"/>
                <p:cNvSpPr/>
                <p:nvPr/>
              </p:nvSpPr>
              <p:spPr>
                <a:xfrm>
                  <a:off x="6420111" y="1454893"/>
                  <a:ext cx="432048" cy="432048"/>
                </a:xfrm>
                <a:prstGeom prst="ellipse">
                  <a:avLst/>
                </a:prstGeom>
                <a:solidFill>
                  <a:srgbClr val="3C8A2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34" name="Rectangle 12"/>
                <p:cNvSpPr/>
                <p:nvPr/>
              </p:nvSpPr>
              <p:spPr>
                <a:xfrm>
                  <a:off x="6510051" y="1832496"/>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solidFill>
                  <a:srgbClr val="3C8A2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24" name="Group 123"/>
              <p:cNvGrpSpPr/>
              <p:nvPr/>
            </p:nvGrpSpPr>
            <p:grpSpPr>
              <a:xfrm flipV="1">
                <a:off x="6421971" y="3201961"/>
                <a:ext cx="432048" cy="533947"/>
                <a:chOff x="6420000" y="1463875"/>
                <a:chExt cx="432048" cy="533947"/>
              </a:xfrm>
            </p:grpSpPr>
            <p:sp>
              <p:nvSpPr>
                <p:cNvPr id="131" name="Oval 130"/>
                <p:cNvSpPr/>
                <p:nvPr/>
              </p:nvSpPr>
              <p:spPr>
                <a:xfrm>
                  <a:off x="6420000" y="1463875"/>
                  <a:ext cx="432048" cy="432048"/>
                </a:xfrm>
                <a:prstGeom prst="ellipse">
                  <a:avLst/>
                </a:prstGeom>
                <a:solidFill>
                  <a:srgbClr val="3C8A2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32" name="Rectangle 12"/>
                <p:cNvSpPr/>
                <p:nvPr/>
              </p:nvSpPr>
              <p:spPr>
                <a:xfrm>
                  <a:off x="6509819" y="1831134"/>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solidFill>
                  <a:srgbClr val="3C8A2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25" name="Group 124"/>
              <p:cNvGrpSpPr/>
              <p:nvPr/>
            </p:nvGrpSpPr>
            <p:grpSpPr>
              <a:xfrm rot="5400000">
                <a:off x="6059935" y="2333936"/>
                <a:ext cx="432048" cy="533944"/>
                <a:chOff x="6420107" y="1454896"/>
                <a:chExt cx="432048" cy="533944"/>
              </a:xfrm>
              <a:solidFill>
                <a:srgbClr val="FFFFFF"/>
              </a:solidFill>
            </p:grpSpPr>
            <p:sp>
              <p:nvSpPr>
                <p:cNvPr id="129" name="Oval 128"/>
                <p:cNvSpPr/>
                <p:nvPr/>
              </p:nvSpPr>
              <p:spPr>
                <a:xfrm>
                  <a:off x="6420107" y="1454896"/>
                  <a:ext cx="432048" cy="432048"/>
                </a:xfrm>
                <a:prstGeom prst="ellipse">
                  <a:avLst/>
                </a:pr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30" name="Rectangle 12"/>
                <p:cNvSpPr/>
                <p:nvPr/>
              </p:nvSpPr>
              <p:spPr>
                <a:xfrm>
                  <a:off x="6509926" y="1822152"/>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26" name="Group 125"/>
              <p:cNvGrpSpPr/>
              <p:nvPr/>
            </p:nvGrpSpPr>
            <p:grpSpPr>
              <a:xfrm rot="16200000" flipH="1">
                <a:off x="6756474" y="2333935"/>
                <a:ext cx="432048" cy="533946"/>
                <a:chOff x="6420108" y="1454893"/>
                <a:chExt cx="432048" cy="533946"/>
              </a:xfrm>
              <a:solidFill>
                <a:srgbClr val="FFFFFF"/>
              </a:solidFill>
            </p:grpSpPr>
            <p:sp>
              <p:nvSpPr>
                <p:cNvPr id="127" name="Oval 126"/>
                <p:cNvSpPr/>
                <p:nvPr/>
              </p:nvSpPr>
              <p:spPr>
                <a:xfrm>
                  <a:off x="6420108" y="1454893"/>
                  <a:ext cx="432048" cy="432048"/>
                </a:xfrm>
                <a:prstGeom prst="ellipse">
                  <a:avLst/>
                </a:pr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28" name="Rectangle 12"/>
                <p:cNvSpPr/>
                <p:nvPr/>
              </p:nvSpPr>
              <p:spPr>
                <a:xfrm>
                  <a:off x="6509926" y="1822151"/>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grpSp>
          <p:nvGrpSpPr>
            <p:cNvPr id="105" name="Group 104"/>
            <p:cNvGrpSpPr/>
            <p:nvPr/>
          </p:nvGrpSpPr>
          <p:grpSpPr>
            <a:xfrm rot="13491341">
              <a:off x="3647948" y="3725639"/>
              <a:ext cx="1243522" cy="2278357"/>
              <a:chOff x="6008987" y="1442047"/>
              <a:chExt cx="1243522" cy="2278357"/>
            </a:xfrm>
          </p:grpSpPr>
          <p:sp>
            <p:nvSpPr>
              <p:cNvPr id="109" name="Rectangle 108"/>
              <p:cNvSpPr/>
              <p:nvPr/>
            </p:nvSpPr>
            <p:spPr>
              <a:xfrm>
                <a:off x="6028373" y="1976063"/>
                <a:ext cx="1224136" cy="1224136"/>
              </a:xfrm>
              <a:prstGeom prst="rect">
                <a:avLst/>
              </a:prstGeom>
              <a:solidFill>
                <a:srgbClr val="8C8C8C"/>
              </a:solid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nvGrpSpPr>
              <p:cNvPr id="110" name="Group 109"/>
              <p:cNvGrpSpPr/>
              <p:nvPr/>
            </p:nvGrpSpPr>
            <p:grpSpPr>
              <a:xfrm>
                <a:off x="6436262" y="1442047"/>
                <a:ext cx="432048" cy="544288"/>
                <a:chOff x="6436262" y="1442047"/>
                <a:chExt cx="432048" cy="544288"/>
              </a:xfrm>
            </p:grpSpPr>
            <p:sp>
              <p:nvSpPr>
                <p:cNvPr id="120" name="Oval 119"/>
                <p:cNvSpPr/>
                <p:nvPr/>
              </p:nvSpPr>
              <p:spPr>
                <a:xfrm>
                  <a:off x="6436262" y="1442047"/>
                  <a:ext cx="432048" cy="432048"/>
                </a:xfrm>
                <a:prstGeom prst="ellipse">
                  <a:avLst/>
                </a:prstGeom>
                <a:solidFill>
                  <a:srgbClr val="8C8C8C"/>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21" name="Rectangle 12"/>
                <p:cNvSpPr/>
                <p:nvPr/>
              </p:nvSpPr>
              <p:spPr>
                <a:xfrm>
                  <a:off x="6526051" y="1819647"/>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solidFill>
                  <a:srgbClr val="8C8C8C"/>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11" name="Group 110"/>
              <p:cNvGrpSpPr/>
              <p:nvPr/>
            </p:nvGrpSpPr>
            <p:grpSpPr>
              <a:xfrm flipV="1">
                <a:off x="6427181" y="3186459"/>
                <a:ext cx="432048" cy="533945"/>
                <a:chOff x="6425210" y="1479379"/>
                <a:chExt cx="432048" cy="533945"/>
              </a:xfrm>
            </p:grpSpPr>
            <p:sp>
              <p:nvSpPr>
                <p:cNvPr id="118" name="Oval 117"/>
                <p:cNvSpPr/>
                <p:nvPr/>
              </p:nvSpPr>
              <p:spPr>
                <a:xfrm>
                  <a:off x="6425210" y="1479379"/>
                  <a:ext cx="432048" cy="432048"/>
                </a:xfrm>
                <a:prstGeom prst="ellipse">
                  <a:avLst/>
                </a:prstGeom>
                <a:solidFill>
                  <a:srgbClr val="8C8C8C"/>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19" name="Rectangle 12"/>
                <p:cNvSpPr/>
                <p:nvPr/>
              </p:nvSpPr>
              <p:spPr>
                <a:xfrm>
                  <a:off x="6515032" y="1846636"/>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solidFill>
                  <a:srgbClr val="8C8C8C"/>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12" name="Group 111"/>
              <p:cNvGrpSpPr/>
              <p:nvPr/>
            </p:nvGrpSpPr>
            <p:grpSpPr>
              <a:xfrm rot="5400000">
                <a:off x="6059936" y="2333937"/>
                <a:ext cx="432048" cy="533946"/>
                <a:chOff x="6420109" y="1454894"/>
                <a:chExt cx="432048" cy="533946"/>
              </a:xfrm>
              <a:solidFill>
                <a:srgbClr val="FFFFFF"/>
              </a:solidFill>
            </p:grpSpPr>
            <p:sp>
              <p:nvSpPr>
                <p:cNvPr id="116" name="Oval 115"/>
                <p:cNvSpPr/>
                <p:nvPr/>
              </p:nvSpPr>
              <p:spPr>
                <a:xfrm>
                  <a:off x="6420109" y="1454894"/>
                  <a:ext cx="432048" cy="432048"/>
                </a:xfrm>
                <a:prstGeom prst="ellipse">
                  <a:avLst/>
                </a:pr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17" name="Rectangle 12"/>
                <p:cNvSpPr/>
                <p:nvPr/>
              </p:nvSpPr>
              <p:spPr>
                <a:xfrm>
                  <a:off x="6509927" y="1822152"/>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nvGrpSpPr>
              <p:cNvPr id="113" name="Group 112"/>
              <p:cNvGrpSpPr/>
              <p:nvPr/>
            </p:nvGrpSpPr>
            <p:grpSpPr>
              <a:xfrm rot="16200000" flipH="1">
                <a:off x="6756476" y="2333934"/>
                <a:ext cx="432048" cy="533948"/>
                <a:chOff x="6420106" y="1454892"/>
                <a:chExt cx="432048" cy="533948"/>
              </a:xfrm>
              <a:solidFill>
                <a:srgbClr val="FFFFFF"/>
              </a:solidFill>
            </p:grpSpPr>
            <p:sp>
              <p:nvSpPr>
                <p:cNvPr id="114" name="Oval 113"/>
                <p:cNvSpPr/>
                <p:nvPr/>
              </p:nvSpPr>
              <p:spPr>
                <a:xfrm>
                  <a:off x="6420106" y="1454892"/>
                  <a:ext cx="432048" cy="432048"/>
                </a:xfrm>
                <a:prstGeom prst="ellipse">
                  <a:avLst/>
                </a:pr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15" name="Rectangle 12"/>
                <p:cNvSpPr/>
                <p:nvPr/>
              </p:nvSpPr>
              <p:spPr>
                <a:xfrm>
                  <a:off x="6509927" y="1822152"/>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grpFill/>
                <a:ln w="12700" cap="flat" cmpd="sng" algn="ctr">
                  <a:solidFill>
                    <a:sysClr val="window" lastClr="FFFFFF"/>
                  </a:solid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grpSp>
          <p:nvGrpSpPr>
            <p:cNvPr id="106" name="Group 105"/>
            <p:cNvGrpSpPr/>
            <p:nvPr/>
          </p:nvGrpSpPr>
          <p:grpSpPr>
            <a:xfrm rot="18913742" flipV="1">
              <a:off x="3808839" y="4320759"/>
              <a:ext cx="432048" cy="559788"/>
              <a:chOff x="6425276" y="1438032"/>
              <a:chExt cx="432048" cy="559788"/>
            </a:xfrm>
            <a:solidFill>
              <a:srgbClr val="BDD203"/>
            </a:solidFill>
          </p:grpSpPr>
          <p:sp>
            <p:nvSpPr>
              <p:cNvPr id="107" name="Oval 106"/>
              <p:cNvSpPr/>
              <p:nvPr/>
            </p:nvSpPr>
            <p:spPr>
              <a:xfrm>
                <a:off x="6425276" y="1438032"/>
                <a:ext cx="432048" cy="432048"/>
              </a:xfrm>
              <a:prstGeom prst="ellipse">
                <a:avLst/>
              </a:prstGeom>
              <a:solidFill>
                <a:srgbClr val="81BC00"/>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sp>
            <p:nvSpPr>
              <p:cNvPr id="108" name="Rectangle 12"/>
              <p:cNvSpPr/>
              <p:nvPr/>
            </p:nvSpPr>
            <p:spPr>
              <a:xfrm>
                <a:off x="6509820" y="1831132"/>
                <a:ext cx="252413" cy="166688"/>
              </a:xfrm>
              <a:custGeom>
                <a:avLst/>
                <a:gdLst>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 name="connsiteX0" fmla="*/ 0 w 252413"/>
                  <a:gd name="connsiteY0" fmla="*/ 0 h 166688"/>
                  <a:gd name="connsiteX1" fmla="*/ 252413 w 252413"/>
                  <a:gd name="connsiteY1" fmla="*/ 0 h 166688"/>
                  <a:gd name="connsiteX2" fmla="*/ 252413 w 252413"/>
                  <a:gd name="connsiteY2" fmla="*/ 166688 h 166688"/>
                  <a:gd name="connsiteX3" fmla="*/ 0 w 252413"/>
                  <a:gd name="connsiteY3" fmla="*/ 166688 h 166688"/>
                  <a:gd name="connsiteX4" fmla="*/ 0 w 252413"/>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3" h="166688">
                    <a:moveTo>
                      <a:pt x="0" y="0"/>
                    </a:moveTo>
                    <a:lnTo>
                      <a:pt x="252413" y="0"/>
                    </a:lnTo>
                    <a:cubicBezTo>
                      <a:pt x="195263" y="55563"/>
                      <a:pt x="216695" y="118268"/>
                      <a:pt x="252413" y="166688"/>
                    </a:cubicBezTo>
                    <a:lnTo>
                      <a:pt x="0" y="166688"/>
                    </a:lnTo>
                    <a:cubicBezTo>
                      <a:pt x="35719" y="113506"/>
                      <a:pt x="52388" y="62707"/>
                      <a:pt x="0" y="0"/>
                    </a:cubicBezTo>
                    <a:close/>
                  </a:path>
                </a:pathLst>
              </a:custGeom>
              <a:solidFill>
                <a:srgbClr val="81BC00"/>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grpSp>
      </p:grpSp>
      <p:pic>
        <p:nvPicPr>
          <p:cNvPr id="160" name="Picture 159" descr="33.emf"/>
          <p:cNvPicPr>
            <a:picLocks noChangeAspect="1"/>
          </p:cNvPicPr>
          <p:nvPr/>
        </p:nvPicPr>
        <p:blipFill>
          <a:blip r:embed="rId3" cstate="screen">
            <a:biLevel thresh="25000"/>
            <a:extLst>
              <a:ext uri="{28A0092B-C50C-407E-A947-70E740481C1C}">
                <a14:useLocalDpi xmlns:a14="http://schemas.microsoft.com/office/drawing/2010/main" xmlns=""/>
              </a:ext>
            </a:extLst>
          </a:blip>
          <a:stretch>
            <a:fillRect/>
          </a:stretch>
        </p:blipFill>
        <p:spPr>
          <a:xfrm>
            <a:off x="6143789" y="5273614"/>
            <a:ext cx="300758" cy="278684"/>
          </a:xfrm>
          <a:prstGeom prst="rect">
            <a:avLst/>
          </a:prstGeom>
        </p:spPr>
      </p:pic>
      <p:grpSp>
        <p:nvGrpSpPr>
          <p:cNvPr id="9" name="Group 8"/>
          <p:cNvGrpSpPr/>
          <p:nvPr/>
        </p:nvGrpSpPr>
        <p:grpSpPr>
          <a:xfrm>
            <a:off x="241958" y="1447800"/>
            <a:ext cx="3500706" cy="2509333"/>
            <a:chOff x="125846" y="1447800"/>
            <a:chExt cx="3500706" cy="2509333"/>
          </a:xfrm>
        </p:grpSpPr>
        <p:cxnSp>
          <p:nvCxnSpPr>
            <p:cNvPr id="156" name="Elbow Connector 155"/>
            <p:cNvCxnSpPr/>
            <p:nvPr/>
          </p:nvCxnSpPr>
          <p:spPr>
            <a:xfrm rot="10800000">
              <a:off x="2000164" y="1547814"/>
              <a:ext cx="1626388" cy="1316025"/>
            </a:xfrm>
            <a:prstGeom prst="bentConnector3">
              <a:avLst>
                <a:gd name="adj1" fmla="val -1275"/>
              </a:avLst>
            </a:prstGeom>
            <a:noFill/>
            <a:ln w="28575" cap="flat" cmpd="sng" algn="ctr">
              <a:solidFill>
                <a:srgbClr val="81BC00"/>
              </a:solidFill>
              <a:prstDash val="solid"/>
              <a:headEnd type="none" w="med" len="med"/>
              <a:tailEnd type="triangle" w="med" len="med"/>
            </a:ln>
            <a:effectLst/>
          </p:spPr>
        </p:cxnSp>
        <p:sp>
          <p:nvSpPr>
            <p:cNvPr id="157" name="Rectangle 156"/>
            <p:cNvSpPr/>
            <p:nvPr/>
          </p:nvSpPr>
          <p:spPr>
            <a:xfrm>
              <a:off x="393699" y="1447800"/>
              <a:ext cx="1606464" cy="984885"/>
            </a:xfrm>
            <a:prstGeom prst="rect">
              <a:avLst/>
            </a:prstGeom>
          </p:spPr>
          <p:txBody>
            <a:bodyPr wrap="square" lIns="0" tIns="0" rIns="0" bIns="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smtClean="0">
                  <a:ln>
                    <a:noFill/>
                  </a:ln>
                  <a:solidFill>
                    <a:srgbClr val="313131"/>
                  </a:solidFill>
                  <a:effectLst/>
                  <a:uLnTx/>
                  <a:uFillTx/>
                  <a:latin typeface="Verdana"/>
                  <a:ea typeface="+mn-ea"/>
                  <a:cs typeface="+mn-cs"/>
                </a:rPr>
                <a:t>NO LIMITARSE A RESOLVER EL INCIDENTE </a:t>
              </a:r>
              <a:endParaRPr kumimoji="0" lang="en-US" sz="1100" b="0" i="0" u="none" strike="noStrike" kern="1200" cap="none" spc="0" normalizeH="0" baseline="0" noProof="0" dirty="0">
                <a:ln>
                  <a:noFill/>
                </a:ln>
                <a:solidFill>
                  <a:srgbClr val="313131"/>
                </a:solidFill>
                <a:effectLst/>
                <a:uLnTx/>
                <a:uFillTx/>
                <a:latin typeface="Verdana"/>
                <a:ea typeface="+mn-ea"/>
                <a:cs typeface="+mn-cs"/>
              </a:endParaRPr>
            </a:p>
          </p:txBody>
        </p:sp>
        <p:sp>
          <p:nvSpPr>
            <p:cNvPr id="159" name="Oval 158"/>
            <p:cNvSpPr/>
            <p:nvPr/>
          </p:nvSpPr>
          <p:spPr>
            <a:xfrm>
              <a:off x="2152227" y="1600200"/>
              <a:ext cx="540000" cy="540000"/>
            </a:xfrm>
            <a:prstGeom prst="ellipse">
              <a:avLst/>
            </a:prstGeom>
            <a:solidFill>
              <a:srgbClr val="81BC00"/>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pic>
          <p:nvPicPr>
            <p:cNvPr id="167" name="Picture 5" descr="\\Cagmasrv1\sso$\Gestion_Deloitte\Global_Brand\- Templates\Icons\Iconography Deloitte\Icon_Spanner_open_LGreen.png"/>
            <p:cNvPicPr>
              <a:picLocks noChangeAspect="1" noChangeArrowheads="1"/>
            </p:cNvPicPr>
            <p:nvPr/>
          </p:nvPicPr>
          <p:blipFill>
            <a:blip r:embed="rId4" cstate="screen">
              <a:biLevel thresh="25000"/>
              <a:extLst>
                <a:ext uri="{28A0092B-C50C-407E-A947-70E740481C1C}">
                  <a14:useLocalDpi xmlns:a14="http://schemas.microsoft.com/office/drawing/2010/main" xmlns=""/>
                </a:ext>
              </a:extLst>
            </a:blip>
            <a:srcRect/>
            <a:stretch>
              <a:fillRect/>
            </a:stretch>
          </p:blipFill>
          <p:spPr bwMode="auto">
            <a:xfrm>
              <a:off x="2360908" y="1663280"/>
              <a:ext cx="122638" cy="41384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25846" y="2449028"/>
              <a:ext cx="1934771" cy="150810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600"/>
                </a:spcBef>
                <a:spcAft>
                  <a:spcPts val="0"/>
                </a:spcAft>
                <a:buClrTx/>
                <a:buSzPct val="100000"/>
                <a:buFontTx/>
                <a:buNone/>
                <a:tabLst/>
                <a:defRPr/>
              </a:pPr>
              <a:r>
                <a:rPr kumimoji="0" lang="es-AR" sz="1400" b="0" i="0" u="none" strike="noStrike" kern="1200" cap="none" spc="0" normalizeH="0" baseline="0" noProof="0" dirty="0" smtClean="0">
                  <a:ln>
                    <a:noFill/>
                  </a:ln>
                  <a:solidFill>
                    <a:srgbClr val="313131"/>
                  </a:solidFill>
                  <a:effectLst/>
                  <a:uLnTx/>
                  <a:uFillTx/>
                  <a:latin typeface="Verdana"/>
                  <a:ea typeface="+mn-ea"/>
                  <a:cs typeface="+mn-cs"/>
                </a:rPr>
                <a:t>Debemos obtener una visión clara del alcance de los activos comprometidos y no sólo resolver los problemas “visibles”.</a:t>
              </a:r>
            </a:p>
          </p:txBody>
        </p:sp>
      </p:grpSp>
      <p:grpSp>
        <p:nvGrpSpPr>
          <p:cNvPr id="10" name="Group 9"/>
          <p:cNvGrpSpPr/>
          <p:nvPr/>
        </p:nvGrpSpPr>
        <p:grpSpPr>
          <a:xfrm>
            <a:off x="4920496" y="1371600"/>
            <a:ext cx="3953729" cy="1404830"/>
            <a:chOff x="4804384" y="1371600"/>
            <a:chExt cx="3953729" cy="1404830"/>
          </a:xfrm>
        </p:grpSpPr>
        <p:cxnSp>
          <p:nvCxnSpPr>
            <p:cNvPr id="154" name="Elbow Connector 153"/>
            <p:cNvCxnSpPr/>
            <p:nvPr/>
          </p:nvCxnSpPr>
          <p:spPr>
            <a:xfrm flipV="1">
              <a:off x="4804384" y="1547813"/>
              <a:ext cx="1830502" cy="323165"/>
            </a:xfrm>
            <a:prstGeom prst="bentConnector3">
              <a:avLst>
                <a:gd name="adj1" fmla="val 46"/>
              </a:avLst>
            </a:prstGeom>
            <a:noFill/>
            <a:ln w="28575" cap="flat" cmpd="sng" algn="ctr">
              <a:solidFill>
                <a:srgbClr val="00A1DE"/>
              </a:solidFill>
              <a:prstDash val="solid"/>
              <a:headEnd type="none" w="med" len="med"/>
              <a:tailEnd type="triangle" w="med" len="med"/>
            </a:ln>
            <a:effectLst/>
          </p:spPr>
        </p:cxnSp>
        <p:sp>
          <p:nvSpPr>
            <p:cNvPr id="161" name="Rectangle 160"/>
            <p:cNvSpPr/>
            <p:nvPr/>
          </p:nvSpPr>
          <p:spPr>
            <a:xfrm>
              <a:off x="6658991" y="1371600"/>
              <a:ext cx="2099122"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smtClean="0">
                  <a:ln>
                    <a:noFill/>
                  </a:ln>
                  <a:solidFill>
                    <a:srgbClr val="313131"/>
                  </a:solidFill>
                  <a:effectLst/>
                  <a:uLnTx/>
                  <a:uFillTx/>
                  <a:latin typeface="Verdana"/>
                  <a:ea typeface="+mn-ea"/>
                  <a:cs typeface="+mn-cs"/>
                </a:rPr>
                <a:t>ENTENDER LAS CONSECUENCIAS</a:t>
              </a:r>
              <a:endParaRPr kumimoji="0" lang="en-US" sz="1100" b="0" i="0" u="none" strike="noStrike" kern="1200" cap="none" spc="0" normalizeH="0" baseline="0" noProof="0" dirty="0">
                <a:ln>
                  <a:noFill/>
                </a:ln>
                <a:solidFill>
                  <a:srgbClr val="313131"/>
                </a:solidFill>
                <a:effectLst/>
                <a:uLnTx/>
                <a:uFillTx/>
                <a:latin typeface="Verdana"/>
                <a:ea typeface="+mn-ea"/>
                <a:cs typeface="+mn-cs"/>
              </a:endParaRPr>
            </a:p>
          </p:txBody>
        </p:sp>
        <p:sp>
          <p:nvSpPr>
            <p:cNvPr id="162" name="Oval 161"/>
            <p:cNvSpPr/>
            <p:nvPr/>
          </p:nvSpPr>
          <p:spPr>
            <a:xfrm>
              <a:off x="6000984" y="1646657"/>
              <a:ext cx="540000" cy="540000"/>
            </a:xfrm>
            <a:prstGeom prst="ellipse">
              <a:avLst/>
            </a:prstGeom>
            <a:solidFill>
              <a:srgbClr val="00A1D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pic>
          <p:nvPicPr>
            <p:cNvPr id="168" name="Picture 167" descr="156.emf"/>
            <p:cNvPicPr>
              <a:picLocks noChangeAspect="1"/>
            </p:cNvPicPr>
            <p:nvPr/>
          </p:nvPicPr>
          <p:blipFill>
            <a:blip r:embed="rId5" cstate="screen">
              <a:biLevel thresh="25000"/>
              <a:extLst>
                <a:ext uri="{28A0092B-C50C-407E-A947-70E740481C1C}">
                  <a14:useLocalDpi xmlns:a14="http://schemas.microsoft.com/office/drawing/2010/main" xmlns=""/>
                </a:ext>
              </a:extLst>
            </a:blip>
            <a:stretch>
              <a:fillRect/>
            </a:stretch>
          </p:blipFill>
          <p:spPr>
            <a:xfrm>
              <a:off x="6138710" y="1721041"/>
              <a:ext cx="264548" cy="391233"/>
            </a:xfrm>
            <a:prstGeom prst="rect">
              <a:avLst/>
            </a:prstGeom>
          </p:spPr>
        </p:pic>
        <p:sp>
          <p:nvSpPr>
            <p:cNvPr id="78" name="TextBox 77"/>
            <p:cNvSpPr txBox="1"/>
            <p:nvPr/>
          </p:nvSpPr>
          <p:spPr>
            <a:xfrm>
              <a:off x="6658991" y="1914656"/>
              <a:ext cx="1775989"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s-AR" sz="1400" b="0" i="0" u="none" strike="noStrike" kern="1200" cap="none" spc="0" normalizeH="0" baseline="0" noProof="0" dirty="0" smtClean="0">
                  <a:ln>
                    <a:noFill/>
                  </a:ln>
                  <a:solidFill>
                    <a:srgbClr val="313131"/>
                  </a:solidFill>
                  <a:effectLst/>
                  <a:uLnTx/>
                  <a:uFillTx/>
                  <a:latin typeface="Verdana"/>
                  <a:ea typeface="+mn-ea"/>
                  <a:cs typeface="+mn-cs"/>
                </a:rPr>
                <a:t>El verdadero costo de una Cyber Crisis suele manifestarse en el largo plazo.</a:t>
              </a:r>
            </a:p>
          </p:txBody>
        </p:sp>
      </p:grpSp>
      <p:grpSp>
        <p:nvGrpSpPr>
          <p:cNvPr id="12" name="Group 11"/>
          <p:cNvGrpSpPr/>
          <p:nvPr/>
        </p:nvGrpSpPr>
        <p:grpSpPr>
          <a:xfrm>
            <a:off x="0" y="4507747"/>
            <a:ext cx="4164818" cy="2324604"/>
            <a:chOff x="-116112" y="4507747"/>
            <a:chExt cx="4164818" cy="2324604"/>
          </a:xfrm>
        </p:grpSpPr>
        <p:cxnSp>
          <p:nvCxnSpPr>
            <p:cNvPr id="158" name="Elbow Connector 157"/>
            <p:cNvCxnSpPr/>
            <p:nvPr/>
          </p:nvCxnSpPr>
          <p:spPr>
            <a:xfrm rot="10800000" flipV="1">
              <a:off x="2062887" y="4507747"/>
              <a:ext cx="1985819" cy="542382"/>
            </a:xfrm>
            <a:prstGeom prst="bentConnector3">
              <a:avLst>
                <a:gd name="adj1" fmla="val 100099"/>
              </a:avLst>
            </a:prstGeom>
            <a:noFill/>
            <a:ln w="28575" cap="flat" cmpd="sng" algn="ctr">
              <a:solidFill>
                <a:srgbClr val="8C8C8C"/>
              </a:solidFill>
              <a:prstDash val="solid"/>
              <a:headEnd type="none" w="med" len="med"/>
              <a:tailEnd type="triangle" w="med" len="med"/>
            </a:ln>
            <a:effectLst/>
          </p:spPr>
        </p:cxnSp>
        <p:sp>
          <p:nvSpPr>
            <p:cNvPr id="164" name="Rectangle 163"/>
            <p:cNvSpPr/>
            <p:nvPr/>
          </p:nvSpPr>
          <p:spPr>
            <a:xfrm>
              <a:off x="125846" y="4996756"/>
              <a:ext cx="2082571" cy="738664"/>
            </a:xfrm>
            <a:prstGeom prst="rect">
              <a:avLst/>
            </a:prstGeom>
          </p:spPr>
          <p:txBody>
            <a:bodyPr wrap="square" lIns="0" tIns="0" rIns="0" bIns="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smtClean="0">
                  <a:ln>
                    <a:noFill/>
                  </a:ln>
                  <a:solidFill>
                    <a:srgbClr val="313131"/>
                  </a:solidFill>
                  <a:effectLst/>
                  <a:uLnTx/>
                  <a:uFillTx/>
                  <a:latin typeface="Verdana"/>
                  <a:ea typeface="+mn-ea"/>
                  <a:cs typeface="+mn-cs"/>
                </a:rPr>
                <a:t>ADMINISTRAR LA SOBRECARGA DE INFORMACIÓN</a:t>
              </a:r>
              <a:endParaRPr kumimoji="0" lang="en-US" sz="1100" b="0" i="0" u="none" strike="noStrike" kern="1200" cap="none" spc="0" normalizeH="0" baseline="0" noProof="0" dirty="0">
                <a:ln>
                  <a:noFill/>
                </a:ln>
                <a:solidFill>
                  <a:srgbClr val="313131"/>
                </a:solidFill>
                <a:effectLst/>
                <a:uLnTx/>
                <a:uFillTx/>
                <a:latin typeface="Verdana"/>
                <a:ea typeface="+mn-ea"/>
                <a:cs typeface="+mn-cs"/>
              </a:endParaRPr>
            </a:p>
          </p:txBody>
        </p:sp>
        <p:sp>
          <p:nvSpPr>
            <p:cNvPr id="166" name="Oval 165"/>
            <p:cNvSpPr/>
            <p:nvPr/>
          </p:nvSpPr>
          <p:spPr>
            <a:xfrm>
              <a:off x="2420773" y="4604227"/>
              <a:ext cx="540000" cy="540000"/>
            </a:xfrm>
            <a:prstGeom prst="ellipse">
              <a:avLst/>
            </a:prstGeom>
            <a:solidFill>
              <a:srgbClr val="575757"/>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pic>
          <p:nvPicPr>
            <p:cNvPr id="170" name="Picture 169" descr="45.emf"/>
            <p:cNvPicPr>
              <a:picLocks noChangeAspect="1"/>
            </p:cNvPicPr>
            <p:nvPr/>
          </p:nvPicPr>
          <p:blipFill>
            <a:blip r:embed="rId6" cstate="screen">
              <a:biLevel thresh="25000"/>
              <a:extLst>
                <a:ext uri="{28A0092B-C50C-407E-A947-70E740481C1C}">
                  <a14:useLocalDpi xmlns:a14="http://schemas.microsoft.com/office/drawing/2010/main" xmlns=""/>
                </a:ext>
              </a:extLst>
            </a:blip>
            <a:stretch>
              <a:fillRect/>
            </a:stretch>
          </p:blipFill>
          <p:spPr>
            <a:xfrm>
              <a:off x="2456693" y="4678451"/>
              <a:ext cx="468161" cy="391552"/>
            </a:xfrm>
            <a:prstGeom prst="rect">
              <a:avLst/>
            </a:prstGeom>
          </p:spPr>
        </p:pic>
        <p:sp>
          <p:nvSpPr>
            <p:cNvPr id="79" name="TextBox 78"/>
            <p:cNvSpPr txBox="1"/>
            <p:nvPr/>
          </p:nvSpPr>
          <p:spPr>
            <a:xfrm>
              <a:off x="-116112" y="5755133"/>
              <a:ext cx="2285801" cy="107721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600"/>
                </a:spcBef>
                <a:spcAft>
                  <a:spcPts val="0"/>
                </a:spcAft>
                <a:buClrTx/>
                <a:buSzPct val="100000"/>
                <a:buFontTx/>
                <a:buNone/>
                <a:tabLst/>
                <a:defRPr/>
              </a:pPr>
              <a:r>
                <a:rPr kumimoji="0" lang="es-AR" sz="1400" b="0" i="0" u="none" strike="noStrike" kern="1200" cap="none" spc="0" normalizeH="0" baseline="0" noProof="0" dirty="0" smtClean="0">
                  <a:ln>
                    <a:noFill/>
                  </a:ln>
                  <a:solidFill>
                    <a:srgbClr val="313131"/>
                  </a:solidFill>
                  <a:effectLst/>
                  <a:uLnTx/>
                  <a:uFillTx/>
                  <a:latin typeface="Verdana"/>
                  <a:ea typeface="+mn-ea"/>
                  <a:cs typeface="+mn-cs"/>
                </a:rPr>
                <a:t>Debemos interpretar múltiples fuentes de información en un entorno 100% interconectado.</a:t>
              </a:r>
            </a:p>
          </p:txBody>
        </p:sp>
      </p:grpSp>
      <p:grpSp>
        <p:nvGrpSpPr>
          <p:cNvPr id="11" name="Group 10"/>
          <p:cNvGrpSpPr/>
          <p:nvPr/>
        </p:nvGrpSpPr>
        <p:grpSpPr>
          <a:xfrm>
            <a:off x="5907182" y="4172360"/>
            <a:ext cx="2956930" cy="2372370"/>
            <a:chOff x="5791070" y="4172360"/>
            <a:chExt cx="2956930" cy="2372370"/>
          </a:xfrm>
        </p:grpSpPr>
        <p:cxnSp>
          <p:nvCxnSpPr>
            <p:cNvPr id="155" name="Elbow Connector 154"/>
            <p:cNvCxnSpPr/>
            <p:nvPr/>
          </p:nvCxnSpPr>
          <p:spPr>
            <a:xfrm rot="16200000" flipH="1">
              <a:off x="5774093" y="4189337"/>
              <a:ext cx="877770" cy="843816"/>
            </a:xfrm>
            <a:prstGeom prst="bentConnector3">
              <a:avLst>
                <a:gd name="adj1" fmla="val 100003"/>
              </a:avLst>
            </a:prstGeom>
            <a:noFill/>
            <a:ln w="28575" cap="flat" cmpd="sng" algn="ctr">
              <a:solidFill>
                <a:srgbClr val="3C8A2E"/>
              </a:solidFill>
              <a:prstDash val="solid"/>
              <a:headEnd type="none" w="med" len="med"/>
              <a:tailEnd type="triangle" w="med" len="med"/>
            </a:ln>
            <a:effectLst/>
          </p:spPr>
        </p:cxnSp>
        <p:sp>
          <p:nvSpPr>
            <p:cNvPr id="163" name="Rectangle 162"/>
            <p:cNvSpPr/>
            <p:nvPr/>
          </p:nvSpPr>
          <p:spPr>
            <a:xfrm>
              <a:off x="6759581" y="4922662"/>
              <a:ext cx="1988419" cy="73866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smtClean="0">
                  <a:ln>
                    <a:noFill/>
                  </a:ln>
                  <a:solidFill>
                    <a:srgbClr val="313131"/>
                  </a:solidFill>
                  <a:effectLst/>
                  <a:uLnTx/>
                  <a:uFillTx/>
                  <a:latin typeface="Verdana"/>
                  <a:ea typeface="+mn-ea"/>
                  <a:cs typeface="+mn-cs"/>
                </a:rPr>
                <a:t>CONTAR CON TECNOLOGÍA DE MONITOREO</a:t>
              </a:r>
              <a:endParaRPr kumimoji="0" lang="en-US" sz="1100" b="0" i="0" u="none" strike="noStrike" kern="1200" cap="none" spc="0" normalizeH="0" baseline="0" noProof="0" dirty="0">
                <a:ln>
                  <a:noFill/>
                </a:ln>
                <a:solidFill>
                  <a:srgbClr val="313131"/>
                </a:solidFill>
                <a:effectLst/>
                <a:uLnTx/>
                <a:uFillTx/>
                <a:latin typeface="Verdana"/>
                <a:ea typeface="+mn-ea"/>
                <a:cs typeface="+mn-cs"/>
              </a:endParaRPr>
            </a:p>
          </p:txBody>
        </p:sp>
        <p:sp>
          <p:nvSpPr>
            <p:cNvPr id="165" name="Oval 164"/>
            <p:cNvSpPr/>
            <p:nvPr/>
          </p:nvSpPr>
          <p:spPr>
            <a:xfrm>
              <a:off x="5908056" y="5142956"/>
              <a:ext cx="540000" cy="540000"/>
            </a:xfrm>
            <a:prstGeom prst="ellipse">
              <a:avLst/>
            </a:prstGeom>
            <a:solidFill>
              <a:srgbClr val="3C8A2E"/>
            </a:solidFill>
            <a:ln w="12700" cap="flat" cmpd="sng" algn="ctr">
              <a:noFill/>
              <a:prstDash val="solid"/>
            </a:ln>
            <a:effectLst/>
          </p:spPr>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313131"/>
                </a:solidFill>
                <a:effectLst/>
                <a:uLnTx/>
                <a:uFillTx/>
                <a:latin typeface="Arial"/>
                <a:ea typeface="+mn-ea"/>
                <a:cs typeface="+mn-cs"/>
              </a:endParaRPr>
            </a:p>
          </p:txBody>
        </p:sp>
        <p:pic>
          <p:nvPicPr>
            <p:cNvPr id="169" name="Picture 168" descr="6.emf"/>
            <p:cNvPicPr>
              <a:picLocks noChangeAspect="1"/>
            </p:cNvPicPr>
            <p:nvPr/>
          </p:nvPicPr>
          <p:blipFill>
            <a:blip r:embed="rId7" cstate="screen">
              <a:biLevel thresh="25000"/>
              <a:extLst>
                <a:ext uri="{28A0092B-C50C-407E-A947-70E740481C1C}">
                  <a14:useLocalDpi xmlns:a14="http://schemas.microsoft.com/office/drawing/2010/main" xmlns=""/>
                </a:ext>
              </a:extLst>
            </a:blip>
            <a:stretch>
              <a:fillRect/>
            </a:stretch>
          </p:blipFill>
          <p:spPr>
            <a:xfrm>
              <a:off x="6016676" y="5271019"/>
              <a:ext cx="322761" cy="283874"/>
            </a:xfrm>
            <a:prstGeom prst="rect">
              <a:avLst/>
            </a:prstGeom>
          </p:spPr>
        </p:pic>
        <p:sp>
          <p:nvSpPr>
            <p:cNvPr id="80" name="TextBox 79"/>
            <p:cNvSpPr txBox="1"/>
            <p:nvPr/>
          </p:nvSpPr>
          <p:spPr>
            <a:xfrm>
              <a:off x="6759581" y="5682956"/>
              <a:ext cx="1988419"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s-AR" sz="1400" b="0" i="0" u="none" strike="noStrike" kern="1200" cap="none" spc="0" normalizeH="0" baseline="0" noProof="0" dirty="0" smtClean="0">
                  <a:ln>
                    <a:noFill/>
                  </a:ln>
                  <a:solidFill>
                    <a:srgbClr val="313131"/>
                  </a:solidFill>
                  <a:effectLst/>
                  <a:uLnTx/>
                  <a:uFillTx/>
                  <a:latin typeface="Verdana"/>
                  <a:ea typeface="+mn-ea"/>
                  <a:cs typeface="+mn-cs"/>
                </a:rPr>
                <a:t>Es importante contar con información continua sobre el evento y su alcance.</a:t>
              </a:r>
            </a:p>
          </p:txBody>
        </p:sp>
      </p:grpSp>
    </p:spTree>
    <p:extLst>
      <p:ext uri="{BB962C8B-B14F-4D97-AF65-F5344CB8AC3E}">
        <p14:creationId xmlns:p14="http://schemas.microsoft.com/office/powerpoint/2010/main" xmlns="" val="2000009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a:t>Cierre de la Actividad</a:t>
            </a:r>
          </a:p>
        </p:txBody>
      </p:sp>
    </p:spTree>
    <p:extLst>
      <p:ext uri="{BB962C8B-B14F-4D97-AF65-F5344CB8AC3E}">
        <p14:creationId xmlns:p14="http://schemas.microsoft.com/office/powerpoint/2010/main" xmlns="" val="55808526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9" name="Title 1"/>
          <p:cNvSpPr>
            <a:spLocks noGrp="1"/>
          </p:cNvSpPr>
          <p:nvPr>
            <p:ph type="title"/>
            <p:custDataLst>
              <p:tags r:id="rId2"/>
            </p:custDataLst>
          </p:nvPr>
        </p:nvSpPr>
        <p:spPr>
          <a:xfrm>
            <a:off x="308112" y="295683"/>
            <a:ext cx="8388000" cy="469492"/>
          </a:xfrm>
        </p:spPr>
        <p:txBody>
          <a:bodyPr vert="horz" lIns="0" tIns="0" rIns="0" bIns="0" rtlCol="0" anchor="t" anchorCtr="0">
            <a:noAutofit/>
          </a:bodyPr>
          <a:lstStyle/>
          <a:p>
            <a:r>
              <a:rPr lang="es-AR" dirty="0" smtClean="0">
                <a:latin typeface="Verdana" panose="020B0604030504040204" pitchFamily="34" charset="0"/>
                <a:ea typeface="Verdana" panose="020B0604030504040204" pitchFamily="34" charset="0"/>
                <a:cs typeface="Verdana" panose="020B0604030504040204" pitchFamily="34" charset="0"/>
              </a:rPr>
              <a:t>Estrategias para Gestión de CYBER Riesgos</a:t>
            </a:r>
            <a:endParaRPr lang="es-AR" dirty="0">
              <a:solidFill>
                <a:schemeClr val="accent5"/>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71718" name="Rectangle 6" hidden="1"/>
          <p:cNvGraphicFramePr>
            <a:graphicFrameLocks/>
          </p:cNvGraphicFramePr>
          <p:nvPr>
            <p:custDataLst>
              <p:tags r:id="rId3"/>
            </p:custDataLst>
          </p:nvPr>
        </p:nvGraphicFramePr>
        <p:xfrm>
          <a:off x="0" y="0"/>
          <a:ext cx="146050" cy="158750"/>
        </p:xfrm>
        <a:graphic>
          <a:graphicData uri="http://schemas.openxmlformats.org/presentationml/2006/ole">
            <p:oleObj spid="_x0000_s4100" name="think-cell Slide" r:id="rId6" imgW="0" imgH="0" progId="">
              <p:embed/>
            </p:oleObj>
          </a:graphicData>
        </a:graphic>
      </p:graphicFrame>
      <p:grpSp>
        <p:nvGrpSpPr>
          <p:cNvPr id="23" name="Group 22"/>
          <p:cNvGrpSpPr/>
          <p:nvPr/>
        </p:nvGrpSpPr>
        <p:grpSpPr>
          <a:xfrm>
            <a:off x="5899216" y="2209800"/>
            <a:ext cx="3092384" cy="4192514"/>
            <a:chOff x="5899216" y="1901312"/>
            <a:chExt cx="3092384" cy="4192514"/>
          </a:xfrm>
        </p:grpSpPr>
        <p:grpSp>
          <p:nvGrpSpPr>
            <p:cNvPr id="4" name="Group 3"/>
            <p:cNvGrpSpPr/>
            <p:nvPr/>
          </p:nvGrpSpPr>
          <p:grpSpPr>
            <a:xfrm>
              <a:off x="5899216" y="1901312"/>
              <a:ext cx="3092384" cy="4192514"/>
              <a:chOff x="5913816" y="2094131"/>
              <a:chExt cx="3092384" cy="4192514"/>
            </a:xfrm>
          </p:grpSpPr>
          <p:grpSp>
            <p:nvGrpSpPr>
              <p:cNvPr id="12" name="Group 11"/>
              <p:cNvGrpSpPr/>
              <p:nvPr/>
            </p:nvGrpSpPr>
            <p:grpSpPr>
              <a:xfrm>
                <a:off x="5978482" y="2550007"/>
                <a:ext cx="1512168" cy="3092012"/>
                <a:chOff x="3796619" y="2609093"/>
                <a:chExt cx="1512168" cy="3092012"/>
              </a:xfrm>
            </p:grpSpPr>
            <p:sp>
              <p:nvSpPr>
                <p:cNvPr id="13" name="Diagonal Stripe 12"/>
                <p:cNvSpPr/>
                <p:nvPr/>
              </p:nvSpPr>
              <p:spPr>
                <a:xfrm>
                  <a:off x="3796619" y="4188937"/>
                  <a:ext cx="1512168" cy="1512168"/>
                </a:xfrm>
                <a:prstGeom prst="diagStripe">
                  <a:avLst/>
                </a:prstGeom>
                <a:solidFill>
                  <a:srgbClr val="00277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14" name="Diagonal Stripe 13"/>
                <p:cNvSpPr/>
                <p:nvPr/>
              </p:nvSpPr>
              <p:spPr>
                <a:xfrm flipV="1">
                  <a:off x="3796619" y="2609093"/>
                  <a:ext cx="1512168" cy="1512168"/>
                </a:xfrm>
                <a:prstGeom prst="diagStripe">
                  <a:avLst/>
                </a:prstGeom>
                <a:solidFill>
                  <a:srgbClr val="72C7E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grpSp>
          <p:sp>
            <p:nvSpPr>
              <p:cNvPr id="18" name="Rectangle 17"/>
              <p:cNvSpPr/>
              <p:nvPr/>
            </p:nvSpPr>
            <p:spPr>
              <a:xfrm>
                <a:off x="7354574" y="4255320"/>
                <a:ext cx="1651626" cy="203132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AR" sz="1100" b="0" i="0" u="none" strike="noStrike" kern="1200" cap="none" spc="0" normalizeH="0" baseline="0" noProof="0" dirty="0" smtClean="0">
                    <a:ln>
                      <a:noFill/>
                    </a:ln>
                    <a:solidFill>
                      <a:srgbClr val="002776"/>
                    </a:solidFill>
                    <a:effectLst/>
                    <a:uLnTx/>
                    <a:uFillTx/>
                    <a:latin typeface="Verdana" panose="020B0604030504040204" pitchFamily="34" charset="0"/>
                    <a:ea typeface="Verdana" panose="020B0604030504040204" pitchFamily="34" charset="0"/>
                    <a:cs typeface="Verdana" panose="020B0604030504040204" pitchFamily="34" charset="0"/>
                  </a:rPr>
                  <a:t>Significa tener la capacidad de controlar rápidamente el daño y movilizar los recursos necesarios para minimizar el impacto, incluyendo costos directos y disrupción del negocio, así como también daños a la reputación y a la marca.</a:t>
                </a:r>
                <a:endParaRPr kumimoji="0" lang="es-AR" sz="1100" b="0"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5913816" y="2094131"/>
                <a:ext cx="2881516" cy="503590"/>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776"/>
                    </a:solidFill>
                    <a:effectLst/>
                    <a:uLnTx/>
                    <a:uFillTx/>
                    <a:latin typeface="Verdana" panose="020B0604030504040204" pitchFamily="34" charset="0"/>
                    <a:ea typeface="Verdana" panose="020B0604030504040204" pitchFamily="34" charset="0"/>
                    <a:cs typeface="Verdana" panose="020B0604030504040204" pitchFamily="34" charset="0"/>
                  </a:rPr>
                  <a:t>Be RESILIENT</a:t>
                </a:r>
              </a:p>
            </p:txBody>
          </p:sp>
          <p:sp>
            <p:nvSpPr>
              <p:cNvPr id="28" name="Rectangle 27"/>
              <p:cNvSpPr/>
              <p:nvPr/>
            </p:nvSpPr>
            <p:spPr>
              <a:xfrm>
                <a:off x="6933553" y="2710119"/>
                <a:ext cx="1953771" cy="861774"/>
              </a:xfrm>
              <a:prstGeom prst="rect">
                <a:avLst/>
              </a:prstGeom>
            </p:spPr>
            <p:txBody>
              <a:bodyPr wrap="square" lIns="0" tIns="0" rIns="0" bIns="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s-AR" sz="1400" b="0" i="0" u="none" strike="noStrike" kern="1200" cap="none" spc="0" normalizeH="0" baseline="0" noProof="0" dirty="0" smtClean="0">
                    <a:ln>
                      <a:noFill/>
                    </a:ln>
                    <a:solidFill>
                      <a:srgbClr val="002776"/>
                    </a:solidFill>
                    <a:effectLst/>
                    <a:uLnTx/>
                    <a:uFillTx/>
                    <a:latin typeface="Verdana" panose="020B0604030504040204" pitchFamily="34" charset="0"/>
                    <a:ea typeface="Verdana" panose="020B0604030504040204" pitchFamily="34" charset="0"/>
                    <a:cs typeface="Verdana" panose="020B0604030504040204" pitchFamily="34" charset="0"/>
                  </a:rPr>
                  <a:t>Respuesta Rápida ante la Ocurrencia de una Brecha de Seguridad</a:t>
                </a:r>
                <a:endParaRPr kumimoji="0" lang="es-AR" sz="1400" b="0"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42" name="Freeform 51"/>
            <p:cNvSpPr>
              <a:spLocks noEditPoints="1"/>
            </p:cNvSpPr>
            <p:nvPr/>
          </p:nvSpPr>
          <p:spPr bwMode="auto">
            <a:xfrm>
              <a:off x="5908174" y="3678081"/>
              <a:ext cx="623940" cy="450227"/>
            </a:xfrm>
            <a:custGeom>
              <a:avLst/>
              <a:gdLst>
                <a:gd name="T0" fmla="*/ 234 w 320"/>
                <a:gd name="T1" fmla="*/ 96 h 245"/>
                <a:gd name="T2" fmla="*/ 224 w 320"/>
                <a:gd name="T3" fmla="*/ 32 h 245"/>
                <a:gd name="T4" fmla="*/ 181 w 320"/>
                <a:gd name="T5" fmla="*/ 0 h 245"/>
                <a:gd name="T6" fmla="*/ 10 w 320"/>
                <a:gd name="T7" fmla="*/ 32 h 245"/>
                <a:gd name="T8" fmla="*/ 0 w 320"/>
                <a:gd name="T9" fmla="*/ 213 h 245"/>
                <a:gd name="T10" fmla="*/ 34 w 320"/>
                <a:gd name="T11" fmla="*/ 224 h 245"/>
                <a:gd name="T12" fmla="*/ 94 w 320"/>
                <a:gd name="T13" fmla="*/ 224 h 245"/>
                <a:gd name="T14" fmla="*/ 245 w 320"/>
                <a:gd name="T15" fmla="*/ 245 h 245"/>
                <a:gd name="T16" fmla="*/ 309 w 320"/>
                <a:gd name="T17" fmla="*/ 224 h 245"/>
                <a:gd name="T18" fmla="*/ 320 w 320"/>
                <a:gd name="T19" fmla="*/ 128 h 245"/>
                <a:gd name="T20" fmla="*/ 181 w 320"/>
                <a:gd name="T21" fmla="*/ 21 h 245"/>
                <a:gd name="T22" fmla="*/ 170 w 320"/>
                <a:gd name="T23" fmla="*/ 32 h 245"/>
                <a:gd name="T24" fmla="*/ 21 w 320"/>
                <a:gd name="T25" fmla="*/ 53 h 245"/>
                <a:gd name="T26" fmla="*/ 213 w 320"/>
                <a:gd name="T27" fmla="*/ 202 h 245"/>
                <a:gd name="T28" fmla="*/ 64 w 320"/>
                <a:gd name="T29" fmla="*/ 181 h 245"/>
                <a:gd name="T30" fmla="*/ 21 w 320"/>
                <a:gd name="T31" fmla="*/ 202 h 245"/>
                <a:gd name="T32" fmla="*/ 64 w 320"/>
                <a:gd name="T33" fmla="*/ 224 h 245"/>
                <a:gd name="T34" fmla="*/ 64 w 320"/>
                <a:gd name="T35" fmla="*/ 202 h 245"/>
                <a:gd name="T36" fmla="*/ 64 w 320"/>
                <a:gd name="T37" fmla="*/ 224 h 245"/>
                <a:gd name="T38" fmla="*/ 234 w 320"/>
                <a:gd name="T39" fmla="*/ 213 h 245"/>
                <a:gd name="T40" fmla="*/ 256 w 320"/>
                <a:gd name="T41" fmla="*/ 213 h 245"/>
                <a:gd name="T42" fmla="*/ 298 w 320"/>
                <a:gd name="T43" fmla="*/ 202 h 245"/>
                <a:gd name="T44" fmla="*/ 245 w 320"/>
                <a:gd name="T45" fmla="*/ 181 h 245"/>
                <a:gd name="T46" fmla="*/ 234 w 320"/>
                <a:gd name="T47" fmla="*/ 117 h 245"/>
                <a:gd name="T48" fmla="*/ 298 w 320"/>
                <a:gd name="T49" fmla="*/ 128 h 245"/>
                <a:gd name="T50" fmla="*/ 74 w 320"/>
                <a:gd name="T51" fmla="*/ 117 h 245"/>
                <a:gd name="T52" fmla="*/ 106 w 320"/>
                <a:gd name="T53" fmla="*/ 106 h 245"/>
                <a:gd name="T54" fmla="*/ 117 w 320"/>
                <a:gd name="T55" fmla="*/ 74 h 245"/>
                <a:gd name="T56" fmla="*/ 128 w 320"/>
                <a:gd name="T57" fmla="*/ 106 h 245"/>
                <a:gd name="T58" fmla="*/ 160 w 320"/>
                <a:gd name="T59" fmla="*/ 117 h 245"/>
                <a:gd name="T60" fmla="*/ 128 w 320"/>
                <a:gd name="T61" fmla="*/ 128 h 245"/>
                <a:gd name="T62" fmla="*/ 117 w 320"/>
                <a:gd name="T63" fmla="*/ 160 h 245"/>
                <a:gd name="T64" fmla="*/ 106 w 320"/>
                <a:gd name="T65" fmla="*/ 128 h 245"/>
                <a:gd name="T66" fmla="*/ 74 w 320"/>
                <a:gd name="T67" fmla="*/ 11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0" h="245">
                  <a:moveTo>
                    <a:pt x="288" y="96"/>
                  </a:moveTo>
                  <a:cubicBezTo>
                    <a:pt x="234" y="96"/>
                    <a:pt x="234" y="96"/>
                    <a:pt x="234" y="96"/>
                  </a:cubicBezTo>
                  <a:cubicBezTo>
                    <a:pt x="234" y="42"/>
                    <a:pt x="234" y="42"/>
                    <a:pt x="234" y="42"/>
                  </a:cubicBezTo>
                  <a:cubicBezTo>
                    <a:pt x="234" y="36"/>
                    <a:pt x="230" y="32"/>
                    <a:pt x="224" y="32"/>
                  </a:cubicBezTo>
                  <a:cubicBezTo>
                    <a:pt x="213" y="32"/>
                    <a:pt x="213" y="32"/>
                    <a:pt x="213" y="32"/>
                  </a:cubicBezTo>
                  <a:cubicBezTo>
                    <a:pt x="213" y="14"/>
                    <a:pt x="199" y="0"/>
                    <a:pt x="181" y="0"/>
                  </a:cubicBezTo>
                  <a:cubicBezTo>
                    <a:pt x="163" y="0"/>
                    <a:pt x="149" y="14"/>
                    <a:pt x="149" y="32"/>
                  </a:cubicBezTo>
                  <a:cubicBezTo>
                    <a:pt x="10" y="32"/>
                    <a:pt x="10" y="32"/>
                    <a:pt x="10" y="32"/>
                  </a:cubicBezTo>
                  <a:cubicBezTo>
                    <a:pt x="4" y="32"/>
                    <a:pt x="0" y="36"/>
                    <a:pt x="0" y="42"/>
                  </a:cubicBezTo>
                  <a:cubicBezTo>
                    <a:pt x="0" y="213"/>
                    <a:pt x="0" y="213"/>
                    <a:pt x="0" y="213"/>
                  </a:cubicBezTo>
                  <a:cubicBezTo>
                    <a:pt x="0" y="219"/>
                    <a:pt x="4" y="224"/>
                    <a:pt x="10" y="224"/>
                  </a:cubicBezTo>
                  <a:cubicBezTo>
                    <a:pt x="34" y="224"/>
                    <a:pt x="34" y="224"/>
                    <a:pt x="34" y="224"/>
                  </a:cubicBezTo>
                  <a:cubicBezTo>
                    <a:pt x="38" y="236"/>
                    <a:pt x="50" y="245"/>
                    <a:pt x="64" y="245"/>
                  </a:cubicBezTo>
                  <a:cubicBezTo>
                    <a:pt x="78" y="245"/>
                    <a:pt x="89" y="236"/>
                    <a:pt x="94" y="224"/>
                  </a:cubicBezTo>
                  <a:cubicBezTo>
                    <a:pt x="215" y="224"/>
                    <a:pt x="215" y="224"/>
                    <a:pt x="215" y="224"/>
                  </a:cubicBezTo>
                  <a:cubicBezTo>
                    <a:pt x="219" y="236"/>
                    <a:pt x="231" y="245"/>
                    <a:pt x="245" y="245"/>
                  </a:cubicBezTo>
                  <a:cubicBezTo>
                    <a:pt x="259" y="245"/>
                    <a:pt x="271" y="236"/>
                    <a:pt x="275" y="224"/>
                  </a:cubicBezTo>
                  <a:cubicBezTo>
                    <a:pt x="309" y="224"/>
                    <a:pt x="309" y="224"/>
                    <a:pt x="309" y="224"/>
                  </a:cubicBezTo>
                  <a:cubicBezTo>
                    <a:pt x="315" y="224"/>
                    <a:pt x="320" y="219"/>
                    <a:pt x="320" y="213"/>
                  </a:cubicBezTo>
                  <a:cubicBezTo>
                    <a:pt x="320" y="128"/>
                    <a:pt x="320" y="128"/>
                    <a:pt x="320" y="128"/>
                  </a:cubicBezTo>
                  <a:cubicBezTo>
                    <a:pt x="320" y="110"/>
                    <a:pt x="305" y="96"/>
                    <a:pt x="288" y="96"/>
                  </a:cubicBezTo>
                  <a:close/>
                  <a:moveTo>
                    <a:pt x="181" y="21"/>
                  </a:moveTo>
                  <a:cubicBezTo>
                    <a:pt x="187" y="21"/>
                    <a:pt x="192" y="26"/>
                    <a:pt x="192" y="32"/>
                  </a:cubicBezTo>
                  <a:cubicBezTo>
                    <a:pt x="170" y="32"/>
                    <a:pt x="170" y="32"/>
                    <a:pt x="170" y="32"/>
                  </a:cubicBezTo>
                  <a:cubicBezTo>
                    <a:pt x="170" y="26"/>
                    <a:pt x="175" y="21"/>
                    <a:pt x="181" y="21"/>
                  </a:cubicBezTo>
                  <a:close/>
                  <a:moveTo>
                    <a:pt x="21" y="53"/>
                  </a:moveTo>
                  <a:cubicBezTo>
                    <a:pt x="213" y="53"/>
                    <a:pt x="213" y="53"/>
                    <a:pt x="213" y="53"/>
                  </a:cubicBezTo>
                  <a:cubicBezTo>
                    <a:pt x="213" y="202"/>
                    <a:pt x="213" y="202"/>
                    <a:pt x="213" y="202"/>
                  </a:cubicBezTo>
                  <a:cubicBezTo>
                    <a:pt x="94" y="202"/>
                    <a:pt x="94" y="202"/>
                    <a:pt x="94" y="202"/>
                  </a:cubicBezTo>
                  <a:cubicBezTo>
                    <a:pt x="89" y="190"/>
                    <a:pt x="78" y="181"/>
                    <a:pt x="64" y="181"/>
                  </a:cubicBezTo>
                  <a:cubicBezTo>
                    <a:pt x="50" y="181"/>
                    <a:pt x="38" y="190"/>
                    <a:pt x="34" y="202"/>
                  </a:cubicBezTo>
                  <a:cubicBezTo>
                    <a:pt x="21" y="202"/>
                    <a:pt x="21" y="202"/>
                    <a:pt x="21" y="202"/>
                  </a:cubicBezTo>
                  <a:lnTo>
                    <a:pt x="21" y="53"/>
                  </a:lnTo>
                  <a:close/>
                  <a:moveTo>
                    <a:pt x="64" y="224"/>
                  </a:moveTo>
                  <a:cubicBezTo>
                    <a:pt x="58" y="224"/>
                    <a:pt x="53" y="219"/>
                    <a:pt x="53" y="213"/>
                  </a:cubicBezTo>
                  <a:cubicBezTo>
                    <a:pt x="53" y="207"/>
                    <a:pt x="58" y="202"/>
                    <a:pt x="64" y="202"/>
                  </a:cubicBezTo>
                  <a:cubicBezTo>
                    <a:pt x="70" y="202"/>
                    <a:pt x="74" y="207"/>
                    <a:pt x="74" y="213"/>
                  </a:cubicBezTo>
                  <a:cubicBezTo>
                    <a:pt x="74" y="219"/>
                    <a:pt x="70" y="224"/>
                    <a:pt x="64" y="224"/>
                  </a:cubicBezTo>
                  <a:close/>
                  <a:moveTo>
                    <a:pt x="245" y="224"/>
                  </a:moveTo>
                  <a:cubicBezTo>
                    <a:pt x="239" y="224"/>
                    <a:pt x="234" y="219"/>
                    <a:pt x="234" y="213"/>
                  </a:cubicBezTo>
                  <a:cubicBezTo>
                    <a:pt x="234" y="207"/>
                    <a:pt x="239" y="202"/>
                    <a:pt x="245" y="202"/>
                  </a:cubicBezTo>
                  <a:cubicBezTo>
                    <a:pt x="251" y="202"/>
                    <a:pt x="256" y="207"/>
                    <a:pt x="256" y="213"/>
                  </a:cubicBezTo>
                  <a:cubicBezTo>
                    <a:pt x="256" y="219"/>
                    <a:pt x="251" y="224"/>
                    <a:pt x="245" y="224"/>
                  </a:cubicBezTo>
                  <a:close/>
                  <a:moveTo>
                    <a:pt x="298" y="202"/>
                  </a:moveTo>
                  <a:cubicBezTo>
                    <a:pt x="275" y="202"/>
                    <a:pt x="275" y="202"/>
                    <a:pt x="275" y="202"/>
                  </a:cubicBezTo>
                  <a:cubicBezTo>
                    <a:pt x="271" y="190"/>
                    <a:pt x="259" y="181"/>
                    <a:pt x="245" y="181"/>
                  </a:cubicBezTo>
                  <a:cubicBezTo>
                    <a:pt x="241" y="181"/>
                    <a:pt x="238" y="182"/>
                    <a:pt x="234" y="183"/>
                  </a:cubicBezTo>
                  <a:cubicBezTo>
                    <a:pt x="234" y="117"/>
                    <a:pt x="234" y="117"/>
                    <a:pt x="234" y="117"/>
                  </a:cubicBezTo>
                  <a:cubicBezTo>
                    <a:pt x="288" y="117"/>
                    <a:pt x="288" y="117"/>
                    <a:pt x="288" y="117"/>
                  </a:cubicBezTo>
                  <a:cubicBezTo>
                    <a:pt x="294" y="117"/>
                    <a:pt x="298" y="122"/>
                    <a:pt x="298" y="128"/>
                  </a:cubicBezTo>
                  <a:lnTo>
                    <a:pt x="298" y="202"/>
                  </a:lnTo>
                  <a:close/>
                  <a:moveTo>
                    <a:pt x="74" y="117"/>
                  </a:moveTo>
                  <a:cubicBezTo>
                    <a:pt x="74" y="111"/>
                    <a:pt x="79" y="106"/>
                    <a:pt x="85" y="106"/>
                  </a:cubicBezTo>
                  <a:cubicBezTo>
                    <a:pt x="106" y="106"/>
                    <a:pt x="106" y="106"/>
                    <a:pt x="106" y="106"/>
                  </a:cubicBezTo>
                  <a:cubicBezTo>
                    <a:pt x="106" y="85"/>
                    <a:pt x="106" y="85"/>
                    <a:pt x="106" y="85"/>
                  </a:cubicBezTo>
                  <a:cubicBezTo>
                    <a:pt x="106" y="79"/>
                    <a:pt x="111" y="74"/>
                    <a:pt x="117" y="74"/>
                  </a:cubicBezTo>
                  <a:cubicBezTo>
                    <a:pt x="123" y="74"/>
                    <a:pt x="128" y="79"/>
                    <a:pt x="128" y="85"/>
                  </a:cubicBezTo>
                  <a:cubicBezTo>
                    <a:pt x="128" y="106"/>
                    <a:pt x="128" y="106"/>
                    <a:pt x="128" y="106"/>
                  </a:cubicBezTo>
                  <a:cubicBezTo>
                    <a:pt x="149" y="106"/>
                    <a:pt x="149" y="106"/>
                    <a:pt x="149" y="106"/>
                  </a:cubicBezTo>
                  <a:cubicBezTo>
                    <a:pt x="155" y="106"/>
                    <a:pt x="160" y="111"/>
                    <a:pt x="160" y="117"/>
                  </a:cubicBezTo>
                  <a:cubicBezTo>
                    <a:pt x="160" y="123"/>
                    <a:pt x="155" y="128"/>
                    <a:pt x="149" y="128"/>
                  </a:cubicBezTo>
                  <a:cubicBezTo>
                    <a:pt x="128" y="128"/>
                    <a:pt x="128" y="128"/>
                    <a:pt x="128" y="128"/>
                  </a:cubicBezTo>
                  <a:cubicBezTo>
                    <a:pt x="128" y="149"/>
                    <a:pt x="128" y="149"/>
                    <a:pt x="128" y="149"/>
                  </a:cubicBezTo>
                  <a:cubicBezTo>
                    <a:pt x="128" y="155"/>
                    <a:pt x="123" y="160"/>
                    <a:pt x="117" y="160"/>
                  </a:cubicBezTo>
                  <a:cubicBezTo>
                    <a:pt x="111" y="160"/>
                    <a:pt x="106" y="155"/>
                    <a:pt x="106" y="149"/>
                  </a:cubicBezTo>
                  <a:cubicBezTo>
                    <a:pt x="106" y="128"/>
                    <a:pt x="106" y="128"/>
                    <a:pt x="106" y="128"/>
                  </a:cubicBezTo>
                  <a:cubicBezTo>
                    <a:pt x="85" y="128"/>
                    <a:pt x="85" y="128"/>
                    <a:pt x="85" y="128"/>
                  </a:cubicBezTo>
                  <a:cubicBezTo>
                    <a:pt x="79" y="128"/>
                    <a:pt x="74" y="123"/>
                    <a:pt x="74" y="117"/>
                  </a:cubicBezTo>
                  <a:close/>
                </a:path>
              </a:pathLst>
            </a:custGeom>
            <a:solidFill>
              <a:srgbClr val="00277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22" name="Group 21"/>
          <p:cNvGrpSpPr/>
          <p:nvPr/>
        </p:nvGrpSpPr>
        <p:grpSpPr>
          <a:xfrm>
            <a:off x="181153" y="2209800"/>
            <a:ext cx="2795752" cy="4258321"/>
            <a:chOff x="3021983" y="2094131"/>
            <a:chExt cx="2795752" cy="4258321"/>
          </a:xfrm>
        </p:grpSpPr>
        <p:grpSp>
          <p:nvGrpSpPr>
            <p:cNvPr id="2" name="Group 1"/>
            <p:cNvGrpSpPr/>
            <p:nvPr/>
          </p:nvGrpSpPr>
          <p:grpSpPr>
            <a:xfrm>
              <a:off x="3095643" y="2094131"/>
              <a:ext cx="2722092" cy="4258321"/>
              <a:chOff x="355365" y="2094131"/>
              <a:chExt cx="2722092" cy="4258321"/>
            </a:xfrm>
          </p:grpSpPr>
          <p:grpSp>
            <p:nvGrpSpPr>
              <p:cNvPr id="6" name="Group 5"/>
              <p:cNvGrpSpPr/>
              <p:nvPr/>
            </p:nvGrpSpPr>
            <p:grpSpPr>
              <a:xfrm>
                <a:off x="393700" y="2550007"/>
                <a:ext cx="1512168" cy="3092012"/>
                <a:chOff x="1043608" y="2609093"/>
                <a:chExt cx="1512168" cy="3092012"/>
              </a:xfrm>
            </p:grpSpPr>
            <p:sp>
              <p:nvSpPr>
                <p:cNvPr id="7" name="Diagonal Stripe 6"/>
                <p:cNvSpPr/>
                <p:nvPr/>
              </p:nvSpPr>
              <p:spPr>
                <a:xfrm>
                  <a:off x="1043608" y="4188937"/>
                  <a:ext cx="1512168" cy="1512168"/>
                </a:xfrm>
                <a:prstGeom prst="diagStripe">
                  <a:avLst/>
                </a:prstGeom>
                <a:solidFill>
                  <a:srgbClr val="3C8A2E"/>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8" name="Diagonal Stripe 7"/>
                <p:cNvSpPr/>
                <p:nvPr/>
              </p:nvSpPr>
              <p:spPr>
                <a:xfrm flipV="1">
                  <a:off x="1043608" y="2609093"/>
                  <a:ext cx="1512168" cy="1512168"/>
                </a:xfrm>
                <a:prstGeom prst="diagStripe">
                  <a:avLst/>
                </a:prstGeom>
                <a:solidFill>
                  <a:srgbClr val="BDD20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grpSp>
          <p:sp>
            <p:nvSpPr>
              <p:cNvPr id="15" name="Rectangle 14"/>
              <p:cNvSpPr/>
              <p:nvPr/>
            </p:nvSpPr>
            <p:spPr>
              <a:xfrm>
                <a:off x="1660612" y="4321127"/>
                <a:ext cx="1416845" cy="203132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AR" sz="1100" b="0" i="0" u="none" strike="noStrike" kern="1200" cap="none" spc="0" normalizeH="0" baseline="0" noProof="0" dirty="0" smtClean="0">
                    <a:ln>
                      <a:noFill/>
                    </a:ln>
                    <a:solidFill>
                      <a:srgbClr val="3C8A2E"/>
                    </a:solidFill>
                    <a:effectLst/>
                    <a:uLnTx/>
                    <a:uFillTx/>
                    <a:latin typeface="Verdana" panose="020B0604030504040204" pitchFamily="34" charset="0"/>
                    <a:ea typeface="Verdana" panose="020B0604030504040204" pitchFamily="34" charset="0"/>
                    <a:cs typeface="Verdana" panose="020B0604030504040204" pitchFamily="34" charset="0"/>
                  </a:rPr>
                  <a:t>Significa enfocarse en la protección de los activos de información críticos que soportan los procesos claves del negocio, implementando medidas y procesos de gestión adecuados al negocio</a:t>
                </a:r>
                <a:endParaRPr kumimoji="0" lang="es-AR" sz="1100" b="0" i="0" u="none" strike="noStrike" kern="1200" cap="none" spc="0" normalizeH="0" baseline="0" noProof="0" dirty="0">
                  <a:ln>
                    <a:noFill/>
                  </a:ln>
                  <a:solidFill>
                    <a:srgbClr val="3C8A2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355365" y="2094131"/>
                <a:ext cx="2566783" cy="503590"/>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3C8A2E"/>
                    </a:solidFill>
                    <a:effectLst/>
                    <a:uLnTx/>
                    <a:uFillTx/>
                    <a:latin typeface="Verdana" panose="020B0604030504040204" pitchFamily="34" charset="0"/>
                    <a:ea typeface="Verdana" panose="020B0604030504040204" pitchFamily="34" charset="0"/>
                    <a:cs typeface="Verdana" panose="020B0604030504040204" pitchFamily="34" charset="0"/>
                  </a:rPr>
                  <a:t>Be SECURE</a:t>
                </a:r>
              </a:p>
            </p:txBody>
          </p:sp>
          <p:sp>
            <p:nvSpPr>
              <p:cNvPr id="25" name="Rectangle 24"/>
              <p:cNvSpPr/>
              <p:nvPr/>
            </p:nvSpPr>
            <p:spPr>
              <a:xfrm>
                <a:off x="982392" y="2656248"/>
                <a:ext cx="1729908" cy="861774"/>
              </a:xfrm>
              <a:prstGeom prst="rect">
                <a:avLst/>
              </a:prstGeom>
            </p:spPr>
            <p:txBody>
              <a:bodyPr wrap="square" lIns="0" tIns="0" rIns="0" bIns="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s-AR" sz="1400" b="0" i="0" u="none" strike="noStrike" kern="1200" cap="none" spc="0" normalizeH="0" baseline="0" noProof="0" dirty="0" smtClean="0">
                    <a:ln>
                      <a:noFill/>
                    </a:ln>
                    <a:solidFill>
                      <a:srgbClr val="3C8A2E"/>
                    </a:solidFill>
                    <a:effectLst/>
                    <a:uLnTx/>
                    <a:uFillTx/>
                    <a:latin typeface="Verdana" panose="020B0604030504040204" pitchFamily="34" charset="0"/>
                    <a:ea typeface="Verdana" panose="020B0604030504040204" pitchFamily="34" charset="0"/>
                    <a:cs typeface="Verdana" panose="020B0604030504040204" pitchFamily="34" charset="0"/>
                  </a:rPr>
                  <a:t>Aseguramiento y Protección de los Activos de Información</a:t>
                </a:r>
                <a:endParaRPr kumimoji="0" lang="es-AR" sz="1400" b="0" i="0" u="none" strike="noStrike" kern="1200" cap="none" spc="0" normalizeH="0" baseline="0" noProof="0" dirty="0">
                  <a:ln>
                    <a:noFill/>
                  </a:ln>
                  <a:solidFill>
                    <a:srgbClr val="3C8A2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34" name="Freeform 854"/>
            <p:cNvSpPr>
              <a:spLocks noEditPoints="1"/>
            </p:cNvSpPr>
            <p:nvPr/>
          </p:nvSpPr>
          <p:spPr bwMode="auto">
            <a:xfrm>
              <a:off x="3021983" y="3822004"/>
              <a:ext cx="586573" cy="548018"/>
            </a:xfrm>
            <a:custGeom>
              <a:avLst/>
              <a:gdLst>
                <a:gd name="T0" fmla="*/ 299 w 321"/>
                <a:gd name="T1" fmla="*/ 32 h 300"/>
                <a:gd name="T2" fmla="*/ 293 w 321"/>
                <a:gd name="T3" fmla="*/ 23 h 300"/>
                <a:gd name="T4" fmla="*/ 283 w 321"/>
                <a:gd name="T5" fmla="*/ 24 h 300"/>
                <a:gd name="T6" fmla="*/ 168 w 321"/>
                <a:gd name="T7" fmla="*/ 4 h 300"/>
                <a:gd name="T8" fmla="*/ 153 w 321"/>
                <a:gd name="T9" fmla="*/ 4 h 300"/>
                <a:gd name="T10" fmla="*/ 38 w 321"/>
                <a:gd name="T11" fmla="*/ 24 h 300"/>
                <a:gd name="T12" fmla="*/ 28 w 321"/>
                <a:gd name="T13" fmla="*/ 23 h 300"/>
                <a:gd name="T14" fmla="*/ 22 w 321"/>
                <a:gd name="T15" fmla="*/ 32 h 300"/>
                <a:gd name="T16" fmla="*/ 156 w 321"/>
                <a:gd name="T17" fmla="*/ 298 h 300"/>
                <a:gd name="T18" fmla="*/ 157 w 321"/>
                <a:gd name="T19" fmla="*/ 299 h 300"/>
                <a:gd name="T20" fmla="*/ 158 w 321"/>
                <a:gd name="T21" fmla="*/ 299 h 300"/>
                <a:gd name="T22" fmla="*/ 161 w 321"/>
                <a:gd name="T23" fmla="*/ 300 h 300"/>
                <a:gd name="T24" fmla="*/ 161 w 321"/>
                <a:gd name="T25" fmla="*/ 300 h 300"/>
                <a:gd name="T26" fmla="*/ 161 w 321"/>
                <a:gd name="T27" fmla="*/ 300 h 300"/>
                <a:gd name="T28" fmla="*/ 163 w 321"/>
                <a:gd name="T29" fmla="*/ 299 h 300"/>
                <a:gd name="T30" fmla="*/ 164 w 321"/>
                <a:gd name="T31" fmla="*/ 299 h 300"/>
                <a:gd name="T32" fmla="*/ 166 w 321"/>
                <a:gd name="T33" fmla="*/ 298 h 300"/>
                <a:gd name="T34" fmla="*/ 299 w 321"/>
                <a:gd name="T35" fmla="*/ 32 h 300"/>
                <a:gd name="T36" fmla="*/ 252 w 321"/>
                <a:gd name="T37" fmla="*/ 55 h 300"/>
                <a:gd name="T38" fmla="*/ 92 w 321"/>
                <a:gd name="T39" fmla="*/ 215 h 300"/>
                <a:gd name="T40" fmla="*/ 82 w 321"/>
                <a:gd name="T41" fmla="*/ 201 h 300"/>
                <a:gd name="T42" fmla="*/ 228 w 321"/>
                <a:gd name="T43" fmla="*/ 55 h 300"/>
                <a:gd name="T44" fmla="*/ 252 w 321"/>
                <a:gd name="T45" fmla="*/ 55 h 300"/>
                <a:gd name="T46" fmla="*/ 42 w 321"/>
                <a:gd name="T47" fmla="*/ 49 h 300"/>
                <a:gd name="T48" fmla="*/ 161 w 321"/>
                <a:gd name="T49" fmla="*/ 26 h 300"/>
                <a:gd name="T50" fmla="*/ 203 w 321"/>
                <a:gd name="T51" fmla="*/ 50 h 300"/>
                <a:gd name="T52" fmla="*/ 71 w 321"/>
                <a:gd name="T53" fmla="*/ 183 h 300"/>
                <a:gd name="T54" fmla="*/ 42 w 321"/>
                <a:gd name="T55" fmla="*/ 49 h 300"/>
                <a:gd name="T56" fmla="*/ 161 w 321"/>
                <a:gd name="T57" fmla="*/ 277 h 300"/>
                <a:gd name="T58" fmla="*/ 106 w 321"/>
                <a:gd name="T59" fmla="*/ 231 h 300"/>
                <a:gd name="T60" fmla="*/ 280 w 321"/>
                <a:gd name="T61" fmla="*/ 57 h 300"/>
                <a:gd name="T62" fmla="*/ 161 w 321"/>
                <a:gd name="T63" fmla="*/ 27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300">
                  <a:moveTo>
                    <a:pt x="299" y="32"/>
                  </a:moveTo>
                  <a:cubicBezTo>
                    <a:pt x="299" y="28"/>
                    <a:pt x="297" y="25"/>
                    <a:pt x="293" y="23"/>
                  </a:cubicBezTo>
                  <a:cubicBezTo>
                    <a:pt x="290" y="22"/>
                    <a:pt x="286" y="22"/>
                    <a:pt x="283" y="24"/>
                  </a:cubicBezTo>
                  <a:cubicBezTo>
                    <a:pt x="283" y="24"/>
                    <a:pt x="222" y="58"/>
                    <a:pt x="168" y="4"/>
                  </a:cubicBezTo>
                  <a:cubicBezTo>
                    <a:pt x="164" y="0"/>
                    <a:pt x="157" y="0"/>
                    <a:pt x="153" y="4"/>
                  </a:cubicBezTo>
                  <a:cubicBezTo>
                    <a:pt x="100" y="58"/>
                    <a:pt x="40" y="25"/>
                    <a:pt x="38" y="24"/>
                  </a:cubicBezTo>
                  <a:cubicBezTo>
                    <a:pt x="35" y="22"/>
                    <a:pt x="31" y="22"/>
                    <a:pt x="28" y="23"/>
                  </a:cubicBezTo>
                  <a:cubicBezTo>
                    <a:pt x="25" y="25"/>
                    <a:pt x="22" y="28"/>
                    <a:pt x="22" y="32"/>
                  </a:cubicBezTo>
                  <a:cubicBezTo>
                    <a:pt x="0" y="216"/>
                    <a:pt x="154" y="298"/>
                    <a:pt x="156" y="298"/>
                  </a:cubicBezTo>
                  <a:cubicBezTo>
                    <a:pt x="156" y="299"/>
                    <a:pt x="157" y="299"/>
                    <a:pt x="157" y="299"/>
                  </a:cubicBezTo>
                  <a:cubicBezTo>
                    <a:pt x="157" y="299"/>
                    <a:pt x="158" y="299"/>
                    <a:pt x="158" y="299"/>
                  </a:cubicBezTo>
                  <a:cubicBezTo>
                    <a:pt x="159" y="300"/>
                    <a:pt x="160" y="300"/>
                    <a:pt x="161" y="300"/>
                  </a:cubicBezTo>
                  <a:cubicBezTo>
                    <a:pt x="161" y="300"/>
                    <a:pt x="161" y="300"/>
                    <a:pt x="161" y="300"/>
                  </a:cubicBezTo>
                  <a:cubicBezTo>
                    <a:pt x="161" y="300"/>
                    <a:pt x="161" y="300"/>
                    <a:pt x="161" y="300"/>
                  </a:cubicBezTo>
                  <a:cubicBezTo>
                    <a:pt x="162" y="300"/>
                    <a:pt x="162" y="300"/>
                    <a:pt x="163" y="299"/>
                  </a:cubicBezTo>
                  <a:cubicBezTo>
                    <a:pt x="164" y="299"/>
                    <a:pt x="164" y="299"/>
                    <a:pt x="164" y="299"/>
                  </a:cubicBezTo>
                  <a:cubicBezTo>
                    <a:pt x="165" y="299"/>
                    <a:pt x="165" y="299"/>
                    <a:pt x="166" y="298"/>
                  </a:cubicBezTo>
                  <a:cubicBezTo>
                    <a:pt x="167" y="298"/>
                    <a:pt x="321" y="216"/>
                    <a:pt x="299" y="32"/>
                  </a:cubicBezTo>
                  <a:close/>
                  <a:moveTo>
                    <a:pt x="252" y="55"/>
                  </a:moveTo>
                  <a:cubicBezTo>
                    <a:pt x="92" y="215"/>
                    <a:pt x="92" y="215"/>
                    <a:pt x="92" y="215"/>
                  </a:cubicBezTo>
                  <a:cubicBezTo>
                    <a:pt x="89" y="210"/>
                    <a:pt x="85" y="206"/>
                    <a:pt x="82" y="201"/>
                  </a:cubicBezTo>
                  <a:cubicBezTo>
                    <a:pt x="228" y="55"/>
                    <a:pt x="228" y="55"/>
                    <a:pt x="228" y="55"/>
                  </a:cubicBezTo>
                  <a:cubicBezTo>
                    <a:pt x="236" y="56"/>
                    <a:pt x="244" y="56"/>
                    <a:pt x="252" y="55"/>
                  </a:cubicBezTo>
                  <a:close/>
                  <a:moveTo>
                    <a:pt x="42" y="49"/>
                  </a:moveTo>
                  <a:cubicBezTo>
                    <a:pt x="66" y="57"/>
                    <a:pt x="115" y="66"/>
                    <a:pt x="161" y="26"/>
                  </a:cubicBezTo>
                  <a:cubicBezTo>
                    <a:pt x="175" y="38"/>
                    <a:pt x="189" y="46"/>
                    <a:pt x="203" y="50"/>
                  </a:cubicBezTo>
                  <a:cubicBezTo>
                    <a:pt x="71" y="183"/>
                    <a:pt x="71" y="183"/>
                    <a:pt x="71" y="183"/>
                  </a:cubicBezTo>
                  <a:cubicBezTo>
                    <a:pt x="51" y="148"/>
                    <a:pt x="38" y="104"/>
                    <a:pt x="42" y="49"/>
                  </a:cubicBezTo>
                  <a:close/>
                  <a:moveTo>
                    <a:pt x="161" y="277"/>
                  </a:moveTo>
                  <a:cubicBezTo>
                    <a:pt x="151" y="271"/>
                    <a:pt x="129" y="256"/>
                    <a:pt x="106" y="231"/>
                  </a:cubicBezTo>
                  <a:cubicBezTo>
                    <a:pt x="280" y="57"/>
                    <a:pt x="280" y="57"/>
                    <a:pt x="280" y="57"/>
                  </a:cubicBezTo>
                  <a:cubicBezTo>
                    <a:pt x="285" y="195"/>
                    <a:pt x="185" y="263"/>
                    <a:pt x="161" y="277"/>
                  </a:cubicBezTo>
                  <a:close/>
                </a:path>
              </a:pathLst>
            </a:custGeom>
            <a:solidFill>
              <a:srgbClr val="3C8A2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grpSp>
      <p:grpSp>
        <p:nvGrpSpPr>
          <p:cNvPr id="21" name="Group 20"/>
          <p:cNvGrpSpPr/>
          <p:nvPr/>
        </p:nvGrpSpPr>
        <p:grpSpPr>
          <a:xfrm>
            <a:off x="3040689" y="2209800"/>
            <a:ext cx="2783650" cy="4321944"/>
            <a:chOff x="123356" y="2082704"/>
            <a:chExt cx="2783650" cy="4321944"/>
          </a:xfrm>
        </p:grpSpPr>
        <p:grpSp>
          <p:nvGrpSpPr>
            <p:cNvPr id="5" name="Group 4"/>
            <p:cNvGrpSpPr/>
            <p:nvPr/>
          </p:nvGrpSpPr>
          <p:grpSpPr>
            <a:xfrm>
              <a:off x="123356" y="2082704"/>
              <a:ext cx="2783650" cy="4321944"/>
              <a:chOff x="3092826" y="2094131"/>
              <a:chExt cx="2783650" cy="4321944"/>
            </a:xfrm>
          </p:grpSpPr>
          <p:grpSp>
            <p:nvGrpSpPr>
              <p:cNvPr id="9" name="Group 8"/>
              <p:cNvGrpSpPr/>
              <p:nvPr/>
            </p:nvGrpSpPr>
            <p:grpSpPr>
              <a:xfrm>
                <a:off x="3156830" y="2550007"/>
                <a:ext cx="1512168" cy="3092012"/>
                <a:chOff x="2392362" y="2609093"/>
                <a:chExt cx="1512168" cy="3092012"/>
              </a:xfrm>
            </p:grpSpPr>
            <p:sp>
              <p:nvSpPr>
                <p:cNvPr id="10" name="Diagonal Stripe 9"/>
                <p:cNvSpPr/>
                <p:nvPr/>
              </p:nvSpPr>
              <p:spPr>
                <a:xfrm>
                  <a:off x="2392362" y="4188937"/>
                  <a:ext cx="1512168" cy="1512168"/>
                </a:xfrm>
                <a:prstGeom prst="diagStripe">
                  <a:avLst/>
                </a:prstGeom>
                <a:solidFill>
                  <a:srgbClr val="7671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53565A"/>
                    </a:solidFill>
                    <a:effectLst/>
                    <a:uLnTx/>
                    <a:uFillTx/>
                    <a:latin typeface="Verdana"/>
                    <a:ea typeface="+mn-ea"/>
                    <a:cs typeface="+mn-cs"/>
                  </a:endParaRPr>
                </a:p>
              </p:txBody>
            </p:sp>
            <p:sp>
              <p:nvSpPr>
                <p:cNvPr id="11" name="Diagonal Stripe 10"/>
                <p:cNvSpPr/>
                <p:nvPr/>
              </p:nvSpPr>
              <p:spPr>
                <a:xfrm flipV="1">
                  <a:off x="2392362" y="2609093"/>
                  <a:ext cx="1512168" cy="1512168"/>
                </a:xfrm>
                <a:prstGeom prst="diagStripe">
                  <a:avLst/>
                </a:prstGeom>
                <a:solidFill>
                  <a:srgbClr val="AFAB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Verdana"/>
                    <a:ea typeface="+mn-ea"/>
                    <a:cs typeface="+mn-cs"/>
                  </a:endParaRPr>
                </a:p>
              </p:txBody>
            </p:sp>
          </p:grpSp>
          <p:sp>
            <p:nvSpPr>
              <p:cNvPr id="17" name="Rectangle 16"/>
              <p:cNvSpPr/>
              <p:nvPr/>
            </p:nvSpPr>
            <p:spPr>
              <a:xfrm>
                <a:off x="4376063" y="4315500"/>
                <a:ext cx="1500413" cy="210057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AR" sz="1050" b="0" i="0" u="none" strike="noStrike" kern="1200" cap="none" spc="0" normalizeH="0" baseline="0" noProof="0" dirty="0" smtClean="0">
                    <a:ln>
                      <a:noFill/>
                    </a:ln>
                    <a:solidFill>
                      <a:srgbClr val="575757"/>
                    </a:solidFill>
                    <a:effectLst/>
                    <a:uLnTx/>
                    <a:uFillTx/>
                    <a:latin typeface="Verdana" panose="020B0604030504040204" pitchFamily="34" charset="0"/>
                    <a:ea typeface="Verdana" panose="020B0604030504040204" pitchFamily="34" charset="0"/>
                    <a:cs typeface="Verdana" panose="020B0604030504040204" pitchFamily="34" charset="0"/>
                  </a:rPr>
                  <a:t>Significa establecer una cultura en toda la organización que permita estar atentos a las amenazas y desarrollar la capacidad de detectar patrones de comportamiento que puedan indicar o incluso predecir un ataque a activos críticos.</a:t>
                </a:r>
              </a:p>
            </p:txBody>
          </p:sp>
          <p:sp>
            <p:nvSpPr>
              <p:cNvPr id="19" name="TextBox 18"/>
              <p:cNvSpPr txBox="1"/>
              <p:nvPr/>
            </p:nvSpPr>
            <p:spPr>
              <a:xfrm>
                <a:off x="3092826" y="2094131"/>
                <a:ext cx="2783650" cy="503590"/>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575757"/>
                    </a:solidFill>
                    <a:effectLst/>
                    <a:uLnTx/>
                    <a:uFillTx/>
                    <a:latin typeface="Verdana" panose="020B0604030504040204" pitchFamily="34" charset="0"/>
                    <a:ea typeface="Verdana" panose="020B0604030504040204" pitchFamily="34" charset="0"/>
                    <a:cs typeface="Verdana" panose="020B0604030504040204" pitchFamily="34" charset="0"/>
                  </a:rPr>
                  <a:t>Be VIGILANT</a:t>
                </a:r>
              </a:p>
            </p:txBody>
          </p:sp>
          <p:sp>
            <p:nvSpPr>
              <p:cNvPr id="26" name="Rectangle 25"/>
              <p:cNvSpPr/>
              <p:nvPr/>
            </p:nvSpPr>
            <p:spPr>
              <a:xfrm>
                <a:off x="3894161" y="2661799"/>
                <a:ext cx="1729908" cy="861774"/>
              </a:xfrm>
              <a:prstGeom prst="rect">
                <a:avLst/>
              </a:prstGeom>
            </p:spPr>
            <p:txBody>
              <a:bodyPr wrap="square" lIns="0" tIns="0" rIns="0" bIns="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s-AR" sz="1400" b="0" i="0" u="none" strike="noStrike" kern="1200" cap="none" spc="0" normalizeH="0" baseline="0" noProof="0" dirty="0" smtClean="0">
                    <a:ln>
                      <a:noFill/>
                    </a:ln>
                    <a:solidFill>
                      <a:srgbClr val="575757"/>
                    </a:solidFill>
                    <a:effectLst/>
                    <a:uLnTx/>
                    <a:uFillTx/>
                    <a:latin typeface="Verdana" panose="020B0604030504040204" pitchFamily="34" charset="0"/>
                    <a:ea typeface="Verdana" panose="020B0604030504040204" pitchFamily="34" charset="0"/>
                    <a:cs typeface="Verdana" panose="020B0604030504040204" pitchFamily="34" charset="0"/>
                  </a:rPr>
                  <a:t>Monitoreo Proactivo de Amenazas y Eventos</a:t>
                </a:r>
                <a:endParaRPr kumimoji="0" lang="es-AR" sz="1400" b="0" i="0" u="none" strike="noStrike" kern="1200" cap="none" spc="0" normalizeH="0" baseline="0" noProof="0" dirty="0">
                  <a:ln>
                    <a:noFill/>
                  </a:ln>
                  <a:solidFill>
                    <a:srgbClr val="575757"/>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6" name="Group 550"/>
            <p:cNvGrpSpPr>
              <a:grpSpLocks noChangeAspect="1"/>
            </p:cNvGrpSpPr>
            <p:nvPr/>
          </p:nvGrpSpPr>
          <p:grpSpPr bwMode="auto">
            <a:xfrm>
              <a:off x="123356" y="3913874"/>
              <a:ext cx="600490" cy="364278"/>
              <a:chOff x="5864" y="2089"/>
              <a:chExt cx="211" cy="128"/>
            </a:xfrm>
            <a:solidFill>
              <a:srgbClr val="575757"/>
            </a:solidFill>
          </p:grpSpPr>
          <p:sp>
            <p:nvSpPr>
              <p:cNvPr id="37" name="Freeform 551"/>
              <p:cNvSpPr>
                <a:spLocks noEditPoints="1"/>
              </p:cNvSpPr>
              <p:nvPr/>
            </p:nvSpPr>
            <p:spPr bwMode="auto">
              <a:xfrm>
                <a:off x="5864" y="2089"/>
                <a:ext cx="211" cy="128"/>
              </a:xfrm>
              <a:custGeom>
                <a:avLst/>
                <a:gdLst>
                  <a:gd name="T0" fmla="*/ 316 w 318"/>
                  <a:gd name="T1" fmla="*/ 90 h 192"/>
                  <a:gd name="T2" fmla="*/ 159 w 318"/>
                  <a:gd name="T3" fmla="*/ 0 h 192"/>
                  <a:gd name="T4" fmla="*/ 1 w 318"/>
                  <a:gd name="T5" fmla="*/ 89 h 192"/>
                  <a:gd name="T6" fmla="*/ 0 w 318"/>
                  <a:gd name="T7" fmla="*/ 96 h 192"/>
                  <a:gd name="T8" fmla="*/ 1 w 318"/>
                  <a:gd name="T9" fmla="*/ 101 h 192"/>
                  <a:gd name="T10" fmla="*/ 159 w 318"/>
                  <a:gd name="T11" fmla="*/ 192 h 192"/>
                  <a:gd name="T12" fmla="*/ 316 w 318"/>
                  <a:gd name="T13" fmla="*/ 102 h 192"/>
                  <a:gd name="T14" fmla="*/ 317 w 318"/>
                  <a:gd name="T15" fmla="*/ 95 h 192"/>
                  <a:gd name="T16" fmla="*/ 316 w 318"/>
                  <a:gd name="T17" fmla="*/ 90 h 192"/>
                  <a:gd name="T18" fmla="*/ 159 w 318"/>
                  <a:gd name="T19" fmla="*/ 170 h 192"/>
                  <a:gd name="T20" fmla="*/ 23 w 318"/>
                  <a:gd name="T21" fmla="*/ 96 h 192"/>
                  <a:gd name="T22" fmla="*/ 159 w 318"/>
                  <a:gd name="T23" fmla="*/ 21 h 192"/>
                  <a:gd name="T24" fmla="*/ 294 w 318"/>
                  <a:gd name="T25" fmla="*/ 96 h 192"/>
                  <a:gd name="T26" fmla="*/ 159 w 318"/>
                  <a:gd name="T27" fmla="*/ 17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8" h="192">
                    <a:moveTo>
                      <a:pt x="316" y="90"/>
                    </a:moveTo>
                    <a:cubicBezTo>
                      <a:pt x="294" y="56"/>
                      <a:pt x="236" y="0"/>
                      <a:pt x="159" y="0"/>
                    </a:cubicBezTo>
                    <a:cubicBezTo>
                      <a:pt x="88" y="0"/>
                      <a:pt x="31" y="46"/>
                      <a:pt x="1" y="89"/>
                    </a:cubicBezTo>
                    <a:cubicBezTo>
                      <a:pt x="0" y="91"/>
                      <a:pt x="0" y="94"/>
                      <a:pt x="0" y="96"/>
                    </a:cubicBezTo>
                    <a:cubicBezTo>
                      <a:pt x="0" y="98"/>
                      <a:pt x="0" y="100"/>
                      <a:pt x="1" y="101"/>
                    </a:cubicBezTo>
                    <a:cubicBezTo>
                      <a:pt x="23" y="135"/>
                      <a:pt x="81" y="192"/>
                      <a:pt x="159" y="192"/>
                    </a:cubicBezTo>
                    <a:cubicBezTo>
                      <a:pt x="229" y="192"/>
                      <a:pt x="286" y="145"/>
                      <a:pt x="316" y="102"/>
                    </a:cubicBezTo>
                    <a:cubicBezTo>
                      <a:pt x="317" y="100"/>
                      <a:pt x="318" y="98"/>
                      <a:pt x="317" y="95"/>
                    </a:cubicBezTo>
                    <a:cubicBezTo>
                      <a:pt x="317" y="94"/>
                      <a:pt x="317" y="92"/>
                      <a:pt x="316" y="90"/>
                    </a:cubicBezTo>
                    <a:close/>
                    <a:moveTo>
                      <a:pt x="159" y="170"/>
                    </a:moveTo>
                    <a:cubicBezTo>
                      <a:pt x="94" y="170"/>
                      <a:pt x="45" y="126"/>
                      <a:pt x="23" y="96"/>
                    </a:cubicBezTo>
                    <a:cubicBezTo>
                      <a:pt x="50" y="58"/>
                      <a:pt x="99" y="21"/>
                      <a:pt x="159" y="21"/>
                    </a:cubicBezTo>
                    <a:cubicBezTo>
                      <a:pt x="223" y="21"/>
                      <a:pt x="272" y="66"/>
                      <a:pt x="294" y="96"/>
                    </a:cubicBezTo>
                    <a:cubicBezTo>
                      <a:pt x="267" y="133"/>
                      <a:pt x="218" y="170"/>
                      <a:pt x="159" y="17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38" name="Freeform 552"/>
              <p:cNvSpPr>
                <a:spLocks noEditPoints="1"/>
              </p:cNvSpPr>
              <p:nvPr/>
            </p:nvSpPr>
            <p:spPr bwMode="auto">
              <a:xfrm>
                <a:off x="5933" y="2117"/>
                <a:ext cx="71" cy="71"/>
              </a:xfrm>
              <a:custGeom>
                <a:avLst/>
                <a:gdLst>
                  <a:gd name="T0" fmla="*/ 54 w 107"/>
                  <a:gd name="T1" fmla="*/ 0 h 107"/>
                  <a:gd name="T2" fmla="*/ 0 w 107"/>
                  <a:gd name="T3" fmla="*/ 54 h 107"/>
                  <a:gd name="T4" fmla="*/ 54 w 107"/>
                  <a:gd name="T5" fmla="*/ 107 h 107"/>
                  <a:gd name="T6" fmla="*/ 107 w 107"/>
                  <a:gd name="T7" fmla="*/ 54 h 107"/>
                  <a:gd name="T8" fmla="*/ 54 w 107"/>
                  <a:gd name="T9" fmla="*/ 0 h 107"/>
                  <a:gd name="T10" fmla="*/ 54 w 107"/>
                  <a:gd name="T11" fmla="*/ 86 h 107"/>
                  <a:gd name="T12" fmla="*/ 22 w 107"/>
                  <a:gd name="T13" fmla="*/ 54 h 107"/>
                  <a:gd name="T14" fmla="*/ 54 w 107"/>
                  <a:gd name="T15" fmla="*/ 22 h 107"/>
                  <a:gd name="T16" fmla="*/ 86 w 107"/>
                  <a:gd name="T17" fmla="*/ 54 h 107"/>
                  <a:gd name="T18" fmla="*/ 54 w 107"/>
                  <a:gd name="T19" fmla="*/ 8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54" y="0"/>
                    </a:moveTo>
                    <a:cubicBezTo>
                      <a:pt x="24" y="0"/>
                      <a:pt x="0" y="24"/>
                      <a:pt x="0" y="54"/>
                    </a:cubicBezTo>
                    <a:cubicBezTo>
                      <a:pt x="0" y="83"/>
                      <a:pt x="24" y="107"/>
                      <a:pt x="54" y="107"/>
                    </a:cubicBezTo>
                    <a:cubicBezTo>
                      <a:pt x="83" y="107"/>
                      <a:pt x="107" y="83"/>
                      <a:pt x="107" y="54"/>
                    </a:cubicBezTo>
                    <a:cubicBezTo>
                      <a:pt x="107" y="24"/>
                      <a:pt x="83" y="0"/>
                      <a:pt x="54" y="0"/>
                    </a:cubicBezTo>
                    <a:close/>
                    <a:moveTo>
                      <a:pt x="54" y="86"/>
                    </a:moveTo>
                    <a:cubicBezTo>
                      <a:pt x="36" y="86"/>
                      <a:pt x="22" y="71"/>
                      <a:pt x="22" y="54"/>
                    </a:cubicBezTo>
                    <a:cubicBezTo>
                      <a:pt x="22" y="36"/>
                      <a:pt x="36" y="22"/>
                      <a:pt x="54" y="22"/>
                    </a:cubicBezTo>
                    <a:cubicBezTo>
                      <a:pt x="71" y="22"/>
                      <a:pt x="86" y="36"/>
                      <a:pt x="86" y="54"/>
                    </a:cubicBezTo>
                    <a:cubicBezTo>
                      <a:pt x="86" y="71"/>
                      <a:pt x="71" y="86"/>
                      <a:pt x="54" y="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p:txBody>
          </p:sp>
        </p:grpSp>
      </p:grpSp>
      <p:sp>
        <p:nvSpPr>
          <p:cNvPr id="35" name="Text Placeholder 3"/>
          <p:cNvSpPr>
            <a:spLocks noGrp="1"/>
          </p:cNvSpPr>
          <p:nvPr>
            <p:ph type="body" sz="quarter" idx="13"/>
          </p:nvPr>
        </p:nvSpPr>
        <p:spPr>
          <a:xfrm>
            <a:off x="308112" y="760313"/>
            <a:ext cx="8388000" cy="427434"/>
          </a:xfrm>
        </p:spPr>
        <p:txBody>
          <a:bodyPr>
            <a:noAutofit/>
          </a:bodyPr>
          <a:lstStyle/>
          <a:p>
            <a:r>
              <a:rPr lang="es-AR" sz="1800" dirty="0" smtClean="0">
                <a:latin typeface="Verdana" panose="020B0604030504040204" pitchFamily="34" charset="0"/>
                <a:ea typeface="Verdana" panose="020B0604030504040204" pitchFamily="34" charset="0"/>
                <a:cs typeface="Verdana" panose="020B0604030504040204" pitchFamily="34" charset="0"/>
              </a:rPr>
              <a:t>Como Ser Cyber </a:t>
            </a:r>
            <a:r>
              <a:rPr lang="es-AR" sz="1800" dirty="0" err="1" smtClean="0">
                <a:latin typeface="Verdana" panose="020B0604030504040204" pitchFamily="34" charset="0"/>
                <a:ea typeface="Verdana" panose="020B0604030504040204" pitchFamily="34" charset="0"/>
                <a:cs typeface="Verdana" panose="020B0604030504040204" pitchFamily="34" charset="0"/>
              </a:rPr>
              <a:t>Resilientes</a:t>
            </a:r>
            <a:endParaRPr lang="es-AR" sz="1800" dirty="0">
              <a:latin typeface="Verdana" panose="020B0604030504040204" pitchFamily="34" charset="0"/>
              <a:ea typeface="Verdana" panose="020B0604030504040204" pitchFamily="34" charset="0"/>
              <a:cs typeface="Verdana" panose="020B0604030504040204" pitchFamily="34" charset="0"/>
            </a:endParaRPr>
          </a:p>
        </p:txBody>
      </p:sp>
      <p:grpSp>
        <p:nvGrpSpPr>
          <p:cNvPr id="39" name="Group 38"/>
          <p:cNvGrpSpPr/>
          <p:nvPr/>
        </p:nvGrpSpPr>
        <p:grpSpPr>
          <a:xfrm>
            <a:off x="192108" y="1208593"/>
            <a:ext cx="8588624" cy="933768"/>
            <a:chOff x="3919184" y="4351876"/>
            <a:chExt cx="10763604" cy="933768"/>
          </a:xfrm>
        </p:grpSpPr>
        <p:sp>
          <p:nvSpPr>
            <p:cNvPr id="40" name="Rounded Rectangle 39"/>
            <p:cNvSpPr/>
            <p:nvPr/>
          </p:nvSpPr>
          <p:spPr>
            <a:xfrm>
              <a:off x="4117183" y="4443957"/>
              <a:ext cx="10565605" cy="841687"/>
            </a:xfrm>
            <a:prstGeom prst="roundRect">
              <a:avLst>
                <a:gd name="adj" fmla="val 1742"/>
              </a:avLst>
            </a:prstGeom>
            <a:solidFill>
              <a:schemeClr val="bg1">
                <a:alpha val="6000"/>
              </a:schemeClr>
            </a:solidFill>
            <a:ln>
              <a:solidFill>
                <a:schemeClr val="accent1">
                  <a:shade val="50000"/>
                  <a:alpha val="8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4625" marR="0" lvl="0" indent="0" algn="just"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La función de Gestión de Cyber Riesgos y Seguridad de la Información está evolucionando hacia un nuevo paradigma que incluye tres componentes centrales y estratégicos: Asegurar, Monitorear y Responder</a:t>
              </a:r>
            </a:p>
          </p:txBody>
        </p:sp>
        <p:sp>
          <p:nvSpPr>
            <p:cNvPr id="41" name="Rounded Rectangular Callout 40"/>
            <p:cNvSpPr/>
            <p:nvPr/>
          </p:nvSpPr>
          <p:spPr>
            <a:xfrm>
              <a:off x="3919184" y="4351876"/>
              <a:ext cx="396000" cy="309972"/>
            </a:xfrm>
            <a:prstGeom prst="wedgeRoundRectCallout">
              <a:avLst/>
            </a:prstGeom>
            <a:solidFill>
              <a:srgbClr val="012169"/>
            </a:solid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a:t>
              </a:r>
              <a:endParaRPr kumimoji="0" lang="es-AR" sz="2400" b="1" i="0" u="none" strike="noStrike" kern="1200" cap="none" spc="0" normalizeH="0" baseline="0" noProof="0" dirty="0">
                <a:ln>
                  <a:noFill/>
                </a:ln>
                <a:solidFill>
                  <a:srgbClr val="86BC2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xmlns="" val="127210393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AR" sz="8000" dirty="0" smtClean="0"/>
              <a:t>Preguntas?</a:t>
            </a:r>
            <a:endParaRPr lang="en-US" sz="8000" dirty="0"/>
          </a:p>
        </p:txBody>
      </p:sp>
      <p:sp>
        <p:nvSpPr>
          <p:cNvPr id="3" name="Subtitle 2"/>
          <p:cNvSpPr>
            <a:spLocks noGrp="1"/>
          </p:cNvSpPr>
          <p:nvPr>
            <p:ph type="subTitle" idx="1"/>
          </p:nvPr>
        </p:nvSpPr>
        <p:spPr/>
        <p:txBody>
          <a:bodyPr>
            <a:normAutofit lnSpcReduction="10000"/>
          </a:bodyPr>
          <a:lstStyle/>
          <a:p>
            <a:pPr lvl="1">
              <a:spcAft>
                <a:spcPts val="0"/>
              </a:spcAft>
            </a:pPr>
            <a:r>
              <a:rPr lang="es-AR" dirty="0"/>
              <a:t>Andrés Gil, Socio de Deloitte líder de Cyber Risk </a:t>
            </a:r>
            <a:r>
              <a:rPr lang="es-AR" dirty="0" err="1"/>
              <a:t>Services</a:t>
            </a:r>
            <a:r>
              <a:rPr lang="es-AR" dirty="0"/>
              <a:t>  LATAM</a:t>
            </a:r>
          </a:p>
          <a:p>
            <a:pPr lvl="1">
              <a:spcAft>
                <a:spcPts val="0"/>
              </a:spcAft>
            </a:pPr>
            <a:r>
              <a:rPr lang="es-AR" dirty="0"/>
              <a:t>Luis Martinez Arce, Gerente de Deloitte de Cyber Risk </a:t>
            </a:r>
            <a:r>
              <a:rPr lang="es-AR" dirty="0" err="1"/>
              <a:t>Services</a:t>
            </a:r>
            <a:r>
              <a:rPr lang="es-AR" dirty="0"/>
              <a:t> Rep. Dominicana </a:t>
            </a:r>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806902" y="5786454"/>
            <a:ext cx="2337098" cy="958837"/>
          </a:xfrm>
          <a:prstGeom prst="rect">
            <a:avLst/>
          </a:prstGeom>
          <a:noFill/>
          <a:ln w="9525">
            <a:noFill/>
            <a:miter lim="800000"/>
            <a:headEnd/>
            <a:tailEnd/>
          </a:ln>
          <a:effectLst/>
        </p:spPr>
      </p:pic>
    </p:spTree>
    <p:extLst>
      <p:ext uri="{BB962C8B-B14F-4D97-AF65-F5344CB8AC3E}">
        <p14:creationId xmlns:p14="http://schemas.microsoft.com/office/powerpoint/2010/main" xmlns="" val="6746088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s-AR" dirty="0" smtClean="0"/>
              <a:t>Gracias!!!</a:t>
            </a:r>
            <a:endParaRPr lang="en-US" dirty="0"/>
          </a:p>
        </p:txBody>
      </p:sp>
      <p:sp>
        <p:nvSpPr>
          <p:cNvPr id="3" name="Subtitle 2"/>
          <p:cNvSpPr>
            <a:spLocks noGrp="1"/>
          </p:cNvSpPr>
          <p:nvPr>
            <p:ph type="subTitle" idx="1"/>
          </p:nvPr>
        </p:nvSpPr>
        <p:spPr/>
        <p:txBody>
          <a:bodyPr>
            <a:normAutofit lnSpcReduction="10000"/>
          </a:bodyPr>
          <a:lstStyle/>
          <a:p>
            <a:pPr lvl="1">
              <a:spcAft>
                <a:spcPts val="0"/>
              </a:spcAft>
            </a:pPr>
            <a:r>
              <a:rPr lang="es-AR" dirty="0"/>
              <a:t>Andrés Gil, Socio de Deloitte líder de Cyber Risk </a:t>
            </a:r>
            <a:r>
              <a:rPr lang="es-AR" dirty="0" err="1"/>
              <a:t>Services</a:t>
            </a:r>
            <a:r>
              <a:rPr lang="es-AR" dirty="0"/>
              <a:t>  LATAM</a:t>
            </a:r>
          </a:p>
          <a:p>
            <a:pPr lvl="1">
              <a:spcAft>
                <a:spcPts val="0"/>
              </a:spcAft>
            </a:pPr>
            <a:r>
              <a:rPr lang="es-AR" dirty="0"/>
              <a:t>Luis Martinez Arce, Gerente de Deloitte de Cyber Risk </a:t>
            </a:r>
            <a:r>
              <a:rPr lang="es-AR" dirty="0" err="1"/>
              <a:t>Services</a:t>
            </a:r>
            <a:r>
              <a:rPr lang="es-AR" dirty="0"/>
              <a:t> Rep. Dominicana </a:t>
            </a:r>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806902" y="5786454"/>
            <a:ext cx="2337098" cy="958837"/>
          </a:xfrm>
          <a:prstGeom prst="rect">
            <a:avLst/>
          </a:prstGeom>
          <a:noFill/>
          <a:ln w="9525">
            <a:noFill/>
            <a:miter lim="800000"/>
            <a:headEnd/>
            <a:tailEnd/>
          </a:ln>
          <a:effectLst/>
        </p:spPr>
      </p:pic>
    </p:spTree>
    <p:extLst>
      <p:ext uri="{BB962C8B-B14F-4D97-AF65-F5344CB8AC3E}">
        <p14:creationId xmlns:p14="http://schemas.microsoft.com/office/powerpoint/2010/main" xmlns="" val="815220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¿De qué eventos hablamos?</a:t>
            </a:r>
            <a:endParaRPr lang="es-AR" dirty="0"/>
          </a:p>
        </p:txBody>
      </p:sp>
      <p:sp>
        <p:nvSpPr>
          <p:cNvPr id="3" name="Title 2"/>
          <p:cNvSpPr>
            <a:spLocks noGrp="1"/>
          </p:cNvSpPr>
          <p:nvPr>
            <p:ph type="title"/>
          </p:nvPr>
        </p:nvSpPr>
        <p:spPr/>
        <p:txBody>
          <a:bodyPr/>
          <a:lstStyle/>
          <a:p>
            <a:r>
              <a:rPr lang="es-AR" dirty="0" smtClean="0"/>
              <a:t>Gestión de Crisis</a:t>
            </a:r>
            <a:endParaRPr lang="es-AR" dirty="0"/>
          </a:p>
        </p:txBody>
      </p:sp>
      <p:sp>
        <p:nvSpPr>
          <p:cNvPr id="8" name="Content Placeholder 3"/>
          <p:cNvSpPr>
            <a:spLocks noGrp="1"/>
          </p:cNvSpPr>
          <p:nvPr>
            <p:ph idx="1"/>
          </p:nvPr>
        </p:nvSpPr>
        <p:spPr/>
        <p:txBody>
          <a:bodyPr/>
          <a:lstStyle/>
          <a:p>
            <a:pPr algn="just">
              <a:lnSpc>
                <a:spcPct val="150000"/>
              </a:lnSpc>
              <a:spcAft>
                <a:spcPts val="0"/>
              </a:spcAft>
            </a:pPr>
            <a:r>
              <a:rPr lang="es-AR" sz="1600" dirty="0"/>
              <a:t>Eventos de este tipo ocurren cada vez con mayor frecuencia, e </a:t>
            </a:r>
            <a:r>
              <a:rPr lang="es-AR" sz="1600" dirty="0" smtClean="0"/>
              <a:t>incluyen:</a:t>
            </a:r>
            <a:endParaRPr lang="es-AR" sz="1600" b="1" dirty="0" smtClean="0">
              <a:solidFill>
                <a:srgbClr val="3C8A2E"/>
              </a:solidFill>
            </a:endParaRPr>
          </a:p>
          <a:p>
            <a:pPr marL="285750" indent="-285750" algn="just">
              <a:lnSpc>
                <a:spcPct val="150000"/>
              </a:lnSpc>
              <a:buFont typeface="Arial" panose="020B0604020202020204" pitchFamily="34" charset="0"/>
              <a:buChar char="•"/>
            </a:pPr>
            <a:endParaRPr lang="es-AR" sz="1600" dirty="0" smtClean="0"/>
          </a:p>
        </p:txBody>
      </p:sp>
      <p:sp>
        <p:nvSpPr>
          <p:cNvPr id="10" name="Rounded Rectangle 9"/>
          <p:cNvSpPr/>
          <p:nvPr/>
        </p:nvSpPr>
        <p:spPr>
          <a:xfrm>
            <a:off x="828900" y="2175315"/>
            <a:ext cx="3600000" cy="1080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err="1" smtClean="0">
                <a:ln>
                  <a:noFill/>
                </a:ln>
                <a:solidFill>
                  <a:prstClr val="white"/>
                </a:solidFill>
                <a:effectLst/>
                <a:uLnTx/>
                <a:uFillTx/>
                <a:latin typeface="Verdana"/>
                <a:ea typeface="+mn-ea"/>
                <a:cs typeface="+mn-cs"/>
              </a:rPr>
              <a:t>Cyber</a:t>
            </a:r>
            <a:r>
              <a:rPr kumimoji="0" lang="es-AR" sz="1800" b="1" i="0" u="none" strike="noStrike" kern="1200" cap="none" spc="0" normalizeH="0" baseline="0" noProof="0" dirty="0" smtClean="0">
                <a:ln>
                  <a:noFill/>
                </a:ln>
                <a:solidFill>
                  <a:prstClr val="white"/>
                </a:solidFill>
                <a:effectLst/>
                <a:uLnTx/>
                <a:uFillTx/>
                <a:latin typeface="Verdana"/>
                <a:ea typeface="+mn-ea"/>
                <a:cs typeface="+mn-cs"/>
              </a:rPr>
              <a:t>-Ataques y Fugas de Información</a:t>
            </a: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11" name="Picture 10" descr="57.emf"/>
          <p:cNvPicPr>
            <a:picLocks noChangeAspect="1"/>
          </p:cNvPicPr>
          <p:nvPr/>
        </p:nvPicPr>
        <p:blipFill>
          <a:blip r:embed="rId3">
            <a:biLevel thresh="25000"/>
          </a:blip>
          <a:stretch>
            <a:fillRect/>
          </a:stretch>
        </p:blipFill>
        <p:spPr>
          <a:xfrm>
            <a:off x="914400" y="2468392"/>
            <a:ext cx="697656" cy="493845"/>
          </a:xfrm>
          <a:prstGeom prst="rect">
            <a:avLst/>
          </a:prstGeom>
          <a:noFill/>
        </p:spPr>
      </p:pic>
      <p:pic>
        <p:nvPicPr>
          <p:cNvPr id="4" name="Picture 3"/>
          <p:cNvPicPr>
            <a:picLocks noChangeAspect="1"/>
          </p:cNvPicPr>
          <p:nvPr/>
        </p:nvPicPr>
        <p:blipFill>
          <a:blip r:embed="rId4"/>
          <a:stretch>
            <a:fillRect/>
          </a:stretch>
        </p:blipFill>
        <p:spPr>
          <a:xfrm>
            <a:off x="4717143" y="2242036"/>
            <a:ext cx="4274475" cy="3487874"/>
          </a:xfrm>
          <a:prstGeom prst="rect">
            <a:avLst/>
          </a:prstGeom>
        </p:spPr>
      </p:pic>
      <p:pic>
        <p:nvPicPr>
          <p:cNvPr id="9" name="Picture 4"/>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rot="20741165">
            <a:off x="670200" y="4272302"/>
            <a:ext cx="5683523" cy="17562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59999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¿De qué eventos hablamos?</a:t>
            </a:r>
            <a:endParaRPr lang="es-AR" dirty="0"/>
          </a:p>
        </p:txBody>
      </p:sp>
      <p:sp>
        <p:nvSpPr>
          <p:cNvPr id="3" name="Title 2"/>
          <p:cNvSpPr>
            <a:spLocks noGrp="1"/>
          </p:cNvSpPr>
          <p:nvPr>
            <p:ph type="title"/>
          </p:nvPr>
        </p:nvSpPr>
        <p:spPr/>
        <p:txBody>
          <a:bodyPr/>
          <a:lstStyle/>
          <a:p>
            <a:r>
              <a:rPr lang="es-AR" dirty="0" smtClean="0"/>
              <a:t>Gestión de Crisis</a:t>
            </a:r>
            <a:endParaRPr lang="es-AR" dirty="0"/>
          </a:p>
        </p:txBody>
      </p:sp>
      <p:sp>
        <p:nvSpPr>
          <p:cNvPr id="8" name="Content Placeholder 3"/>
          <p:cNvSpPr>
            <a:spLocks noGrp="1"/>
          </p:cNvSpPr>
          <p:nvPr>
            <p:ph idx="1"/>
          </p:nvPr>
        </p:nvSpPr>
        <p:spPr/>
        <p:txBody>
          <a:bodyPr/>
          <a:lstStyle/>
          <a:p>
            <a:pPr algn="just">
              <a:lnSpc>
                <a:spcPct val="150000"/>
              </a:lnSpc>
              <a:spcAft>
                <a:spcPts val="0"/>
              </a:spcAft>
            </a:pPr>
            <a:r>
              <a:rPr lang="es-AR" sz="1600" dirty="0"/>
              <a:t>Eventos de este tipo ocurren cada vez con mayor frecuencia, e </a:t>
            </a:r>
            <a:r>
              <a:rPr lang="es-AR" sz="1600" dirty="0" smtClean="0"/>
              <a:t>incluyen:</a:t>
            </a:r>
            <a:endParaRPr lang="es-AR" sz="1600" b="1" dirty="0" smtClean="0">
              <a:solidFill>
                <a:srgbClr val="3C8A2E"/>
              </a:solidFill>
            </a:endParaRPr>
          </a:p>
          <a:p>
            <a:pPr marL="285750" indent="-285750" algn="just">
              <a:lnSpc>
                <a:spcPct val="150000"/>
              </a:lnSpc>
              <a:buFont typeface="Arial" panose="020B0604020202020204" pitchFamily="34" charset="0"/>
              <a:buChar char="•"/>
            </a:pPr>
            <a:endParaRPr lang="es-AR" sz="1600" dirty="0" smtClean="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604713" y="4834659"/>
            <a:ext cx="8153400" cy="11024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7" name="Group 16"/>
          <p:cNvGrpSpPr/>
          <p:nvPr/>
        </p:nvGrpSpPr>
        <p:grpSpPr>
          <a:xfrm>
            <a:off x="828900" y="2175314"/>
            <a:ext cx="3600000" cy="1080000"/>
            <a:chOff x="4715100" y="1921315"/>
            <a:chExt cx="3600000" cy="1080000"/>
          </a:xfrm>
        </p:grpSpPr>
        <p:sp>
          <p:nvSpPr>
            <p:cNvPr id="18" name="Rounded Rectangle 17"/>
            <p:cNvSpPr/>
            <p:nvPr/>
          </p:nvSpPr>
          <p:spPr>
            <a:xfrm>
              <a:off x="4715100" y="1921315"/>
              <a:ext cx="3600000" cy="1080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prstClr val="white"/>
                  </a:solidFill>
                  <a:effectLst/>
                  <a:uLnTx/>
                  <a:uFillTx/>
                  <a:latin typeface="Verdana"/>
                  <a:ea typeface="+mn-ea"/>
                  <a:cs typeface="+mn-cs"/>
                </a:rPr>
                <a:t>Fraudes y trastornos financieros</a:t>
              </a: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19" name="Picture 18" descr="139.emf"/>
            <p:cNvPicPr>
              <a:picLocks noChangeAspect="1"/>
            </p:cNvPicPr>
            <p:nvPr/>
          </p:nvPicPr>
          <p:blipFill>
            <a:blip r:embed="rId4">
              <a:biLevel thresh="25000"/>
            </a:blip>
            <a:stretch>
              <a:fillRect/>
            </a:stretch>
          </p:blipFill>
          <p:spPr>
            <a:xfrm>
              <a:off x="4813277" y="2214392"/>
              <a:ext cx="749323" cy="497450"/>
            </a:xfrm>
            <a:prstGeom prst="rect">
              <a:avLst/>
            </a:prstGeom>
          </p:spPr>
        </p:pic>
      </p:grpSp>
      <p:pic>
        <p:nvPicPr>
          <p:cNvPr id="5" name="Picture 4"/>
          <p:cNvPicPr>
            <a:picLocks noChangeAspect="1"/>
          </p:cNvPicPr>
          <p:nvPr/>
        </p:nvPicPr>
        <p:blipFill>
          <a:blip r:embed="rId5"/>
          <a:stretch>
            <a:fillRect/>
          </a:stretch>
        </p:blipFill>
        <p:spPr>
          <a:xfrm>
            <a:off x="4881562" y="2408269"/>
            <a:ext cx="3604712" cy="2468195"/>
          </a:xfrm>
          <a:prstGeom prst="rect">
            <a:avLst/>
          </a:prstGeom>
        </p:spPr>
      </p:pic>
    </p:spTree>
    <p:extLst>
      <p:ext uri="{BB962C8B-B14F-4D97-AF65-F5344CB8AC3E}">
        <p14:creationId xmlns:p14="http://schemas.microsoft.com/office/powerpoint/2010/main" xmlns="" val="1947506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¿De qué eventos hablamos?</a:t>
            </a:r>
            <a:endParaRPr lang="es-AR" dirty="0"/>
          </a:p>
        </p:txBody>
      </p:sp>
      <p:sp>
        <p:nvSpPr>
          <p:cNvPr id="3" name="Title 2"/>
          <p:cNvSpPr>
            <a:spLocks noGrp="1"/>
          </p:cNvSpPr>
          <p:nvPr>
            <p:ph type="title"/>
          </p:nvPr>
        </p:nvSpPr>
        <p:spPr/>
        <p:txBody>
          <a:bodyPr/>
          <a:lstStyle/>
          <a:p>
            <a:r>
              <a:rPr lang="es-AR" dirty="0" smtClean="0"/>
              <a:t>Gestión de Crisis</a:t>
            </a:r>
            <a:endParaRPr lang="es-AR" dirty="0"/>
          </a:p>
        </p:txBody>
      </p:sp>
      <p:sp>
        <p:nvSpPr>
          <p:cNvPr id="8" name="Content Placeholder 3"/>
          <p:cNvSpPr>
            <a:spLocks noGrp="1"/>
          </p:cNvSpPr>
          <p:nvPr>
            <p:ph idx="1"/>
          </p:nvPr>
        </p:nvSpPr>
        <p:spPr/>
        <p:txBody>
          <a:bodyPr/>
          <a:lstStyle/>
          <a:p>
            <a:pPr algn="just">
              <a:lnSpc>
                <a:spcPct val="150000"/>
              </a:lnSpc>
              <a:spcAft>
                <a:spcPts val="0"/>
              </a:spcAft>
            </a:pPr>
            <a:r>
              <a:rPr lang="es-AR" sz="1600" dirty="0"/>
              <a:t>Eventos de este tipo ocurren cada vez con mayor frecuencia, e </a:t>
            </a:r>
            <a:r>
              <a:rPr lang="es-AR" sz="1600" dirty="0" smtClean="0"/>
              <a:t>incluyen:</a:t>
            </a:r>
            <a:endParaRPr lang="es-AR" sz="1600" b="1" dirty="0" smtClean="0">
              <a:solidFill>
                <a:srgbClr val="3C8A2E"/>
              </a:solidFill>
            </a:endParaRPr>
          </a:p>
          <a:p>
            <a:pPr marL="285750" indent="-285750" algn="just">
              <a:lnSpc>
                <a:spcPct val="150000"/>
              </a:lnSpc>
              <a:buFont typeface="Arial" panose="020B0604020202020204" pitchFamily="34" charset="0"/>
              <a:buChar char="•"/>
            </a:pPr>
            <a:endParaRPr lang="es-AR" sz="1600" dirty="0" smtClean="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351063" y="3628586"/>
            <a:ext cx="4248252" cy="2110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0" name="Group 19"/>
          <p:cNvGrpSpPr/>
          <p:nvPr/>
        </p:nvGrpSpPr>
        <p:grpSpPr>
          <a:xfrm>
            <a:off x="828900" y="2175314"/>
            <a:ext cx="3600000" cy="1080000"/>
            <a:chOff x="828900" y="3246787"/>
            <a:chExt cx="3600000" cy="1080000"/>
          </a:xfrm>
        </p:grpSpPr>
        <p:sp>
          <p:nvSpPr>
            <p:cNvPr id="21" name="Rounded Rectangle 20"/>
            <p:cNvSpPr/>
            <p:nvPr/>
          </p:nvSpPr>
          <p:spPr>
            <a:xfrm>
              <a:off x="828900" y="3246787"/>
              <a:ext cx="3600000" cy="1080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prstClr val="white"/>
                  </a:solidFill>
                  <a:effectLst/>
                  <a:uLnTx/>
                  <a:uFillTx/>
                  <a:latin typeface="Verdana"/>
                  <a:ea typeface="+mn-ea"/>
                  <a:cs typeface="+mn-cs"/>
                </a:rPr>
                <a:t>Falla Tecnológica o Industrial</a:t>
              </a: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22" name="Picture 13" descr="C:\Users\jsauvageau\Desktop\2.png"/>
            <p:cNvPicPr>
              <a:picLocks noChangeAspect="1" noChangeArrowheads="1"/>
            </p:cNvPicPr>
            <p:nvPr/>
          </p:nvPicPr>
          <p:blipFill>
            <a:blip r:embed="rId4" cstate="screen">
              <a:biLevel thresh="25000"/>
              <a:extLst>
                <a:ext uri="{28A0092B-C50C-407E-A947-70E740481C1C}">
                  <a14:useLocalDpi xmlns:a14="http://schemas.microsoft.com/office/drawing/2010/main" xmlns=""/>
                </a:ext>
              </a:extLst>
            </a:blip>
            <a:srcRect/>
            <a:stretch>
              <a:fillRect/>
            </a:stretch>
          </p:blipFill>
          <p:spPr bwMode="auto">
            <a:xfrm>
              <a:off x="1092959" y="3409521"/>
              <a:ext cx="340537" cy="74503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 name="Picture 3"/>
          <p:cNvPicPr>
            <a:picLocks noChangeAspect="1"/>
          </p:cNvPicPr>
          <p:nvPr/>
        </p:nvPicPr>
        <p:blipFill>
          <a:blip r:embed="rId5"/>
          <a:stretch>
            <a:fillRect/>
          </a:stretch>
        </p:blipFill>
        <p:spPr>
          <a:xfrm>
            <a:off x="4692959" y="2338048"/>
            <a:ext cx="3848623" cy="3400551"/>
          </a:xfrm>
          <a:prstGeom prst="rect">
            <a:avLst/>
          </a:prstGeom>
        </p:spPr>
      </p:pic>
    </p:spTree>
    <p:extLst>
      <p:ext uri="{BB962C8B-B14F-4D97-AF65-F5344CB8AC3E}">
        <p14:creationId xmlns:p14="http://schemas.microsoft.com/office/powerpoint/2010/main" xmlns="" val="42383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¿De qué eventos hablamos?</a:t>
            </a:r>
            <a:endParaRPr lang="es-AR" dirty="0"/>
          </a:p>
        </p:txBody>
      </p:sp>
      <p:sp>
        <p:nvSpPr>
          <p:cNvPr id="3" name="Title 2"/>
          <p:cNvSpPr>
            <a:spLocks noGrp="1"/>
          </p:cNvSpPr>
          <p:nvPr>
            <p:ph type="title"/>
          </p:nvPr>
        </p:nvSpPr>
        <p:spPr/>
        <p:txBody>
          <a:bodyPr/>
          <a:lstStyle/>
          <a:p>
            <a:r>
              <a:rPr lang="es-AR" dirty="0" smtClean="0"/>
              <a:t>Gestión de Crisis</a:t>
            </a:r>
            <a:endParaRPr lang="es-AR" dirty="0"/>
          </a:p>
        </p:txBody>
      </p:sp>
      <p:sp>
        <p:nvSpPr>
          <p:cNvPr id="8" name="Content Placeholder 3"/>
          <p:cNvSpPr>
            <a:spLocks noGrp="1"/>
          </p:cNvSpPr>
          <p:nvPr>
            <p:ph idx="1"/>
          </p:nvPr>
        </p:nvSpPr>
        <p:spPr/>
        <p:txBody>
          <a:bodyPr/>
          <a:lstStyle/>
          <a:p>
            <a:pPr algn="just">
              <a:lnSpc>
                <a:spcPct val="150000"/>
              </a:lnSpc>
              <a:spcAft>
                <a:spcPts val="0"/>
              </a:spcAft>
            </a:pPr>
            <a:r>
              <a:rPr lang="es-AR" sz="1600" dirty="0"/>
              <a:t>Eventos de este tipo ocurren cada vez con mayor frecuencia, e </a:t>
            </a:r>
            <a:r>
              <a:rPr lang="es-AR" sz="1600" dirty="0" smtClean="0"/>
              <a:t>incluyen:</a:t>
            </a:r>
            <a:endParaRPr lang="es-AR" sz="1600" b="1" dirty="0" smtClean="0">
              <a:solidFill>
                <a:srgbClr val="3C8A2E"/>
              </a:solidFill>
            </a:endParaRPr>
          </a:p>
          <a:p>
            <a:pPr marL="285750" indent="-285750" algn="just">
              <a:lnSpc>
                <a:spcPct val="150000"/>
              </a:lnSpc>
              <a:buFont typeface="Arial" panose="020B0604020202020204" pitchFamily="34" charset="0"/>
              <a:buChar char="•"/>
            </a:pPr>
            <a:endParaRPr lang="es-AR" sz="1600" dirty="0" smtClean="0"/>
          </a:p>
        </p:txBody>
      </p:sp>
      <p:pic>
        <p:nvPicPr>
          <p:cNvPr id="14" name="Picture 12" descr="C:\Users\jsauvageau\Desktop\4.png"/>
          <p:cNvPicPr>
            <a:picLocks noChangeAspect="1" noChangeArrowheads="1"/>
          </p:cNvPicPr>
          <p:nvPr/>
        </p:nvPicPr>
        <p:blipFill>
          <a:blip r:embed="rId3" cstate="screen">
            <a:biLevel thresh="25000"/>
            <a:extLst>
              <a:ext uri="{28A0092B-C50C-407E-A947-70E740481C1C}">
                <a14:useLocalDpi xmlns:a14="http://schemas.microsoft.com/office/drawing/2010/main" xmlns=""/>
              </a:ext>
            </a:extLst>
          </a:blip>
          <a:srcRect/>
          <a:stretch>
            <a:fillRect/>
          </a:stretch>
        </p:blipFill>
        <p:spPr bwMode="auto">
          <a:xfrm>
            <a:off x="931839" y="2230133"/>
            <a:ext cx="744561" cy="72595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Group 15"/>
          <p:cNvGrpSpPr/>
          <p:nvPr/>
        </p:nvGrpSpPr>
        <p:grpSpPr>
          <a:xfrm>
            <a:off x="828900" y="2175314"/>
            <a:ext cx="3600000" cy="1080000"/>
            <a:chOff x="4715100" y="3246787"/>
            <a:chExt cx="3600000" cy="1080000"/>
          </a:xfrm>
        </p:grpSpPr>
        <p:sp>
          <p:nvSpPr>
            <p:cNvPr id="17" name="Rounded Rectangle 16"/>
            <p:cNvSpPr/>
            <p:nvPr/>
          </p:nvSpPr>
          <p:spPr>
            <a:xfrm>
              <a:off x="4715100" y="3246787"/>
              <a:ext cx="3600000" cy="1080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white"/>
                  </a:solidFill>
                  <a:effectLst/>
                  <a:uLnTx/>
                  <a:uFillTx/>
                  <a:latin typeface="Verdana"/>
                  <a:ea typeface="+mn-ea"/>
                  <a:cs typeface="+mn-cs"/>
                </a:rPr>
                <a:t>Conflictos legales, comerciales, geopolíticos, militares</a:t>
              </a:r>
            </a:p>
          </p:txBody>
        </p:sp>
        <p:pic>
          <p:nvPicPr>
            <p:cNvPr id="18" name="Picture 12" descr="C:\Users\jsauvageau\Desktop\4.png"/>
            <p:cNvPicPr>
              <a:picLocks noChangeAspect="1" noChangeArrowheads="1"/>
            </p:cNvPicPr>
            <p:nvPr/>
          </p:nvPicPr>
          <p:blipFill>
            <a:blip r:embed="rId3" cstate="screen">
              <a:biLevel thresh="25000"/>
              <a:extLst>
                <a:ext uri="{28A0092B-C50C-407E-A947-70E740481C1C}">
                  <a14:useLocalDpi xmlns:a14="http://schemas.microsoft.com/office/drawing/2010/main" xmlns=""/>
                </a:ext>
              </a:extLst>
            </a:blip>
            <a:srcRect/>
            <a:stretch>
              <a:fillRect/>
            </a:stretch>
          </p:blipFill>
          <p:spPr bwMode="auto">
            <a:xfrm>
              <a:off x="4818039" y="3428606"/>
              <a:ext cx="744561" cy="72595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 name="Picture 3"/>
          <p:cNvPicPr>
            <a:picLocks noChangeAspect="1"/>
          </p:cNvPicPr>
          <p:nvPr/>
        </p:nvPicPr>
        <p:blipFill rotWithShape="1">
          <a:blip r:embed="rId4"/>
          <a:srcRect b="10433"/>
          <a:stretch/>
        </p:blipFill>
        <p:spPr>
          <a:xfrm>
            <a:off x="2628900" y="3343546"/>
            <a:ext cx="6190476" cy="3514454"/>
          </a:xfrm>
          <a:prstGeom prst="rect">
            <a:avLst/>
          </a:prstGeom>
        </p:spPr>
      </p:pic>
    </p:spTree>
    <p:extLst>
      <p:ext uri="{BB962C8B-B14F-4D97-AF65-F5344CB8AC3E}">
        <p14:creationId xmlns:p14="http://schemas.microsoft.com/office/powerpoint/2010/main" xmlns="" val="2004681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s-AR" dirty="0" smtClean="0"/>
              <a:t>¿De qué eventos hablamos?</a:t>
            </a:r>
            <a:endParaRPr lang="es-AR" dirty="0"/>
          </a:p>
        </p:txBody>
      </p:sp>
      <p:sp>
        <p:nvSpPr>
          <p:cNvPr id="3" name="Title 2"/>
          <p:cNvSpPr>
            <a:spLocks noGrp="1"/>
          </p:cNvSpPr>
          <p:nvPr>
            <p:ph type="title"/>
          </p:nvPr>
        </p:nvSpPr>
        <p:spPr/>
        <p:txBody>
          <a:bodyPr/>
          <a:lstStyle/>
          <a:p>
            <a:r>
              <a:rPr lang="es-AR" dirty="0" smtClean="0"/>
              <a:t>Gestión de Crisis</a:t>
            </a:r>
            <a:endParaRPr lang="es-AR" dirty="0"/>
          </a:p>
        </p:txBody>
      </p:sp>
      <p:sp>
        <p:nvSpPr>
          <p:cNvPr id="8" name="Content Placeholder 3"/>
          <p:cNvSpPr>
            <a:spLocks noGrp="1"/>
          </p:cNvSpPr>
          <p:nvPr>
            <p:ph idx="1"/>
          </p:nvPr>
        </p:nvSpPr>
        <p:spPr/>
        <p:txBody>
          <a:bodyPr/>
          <a:lstStyle/>
          <a:p>
            <a:pPr algn="just">
              <a:lnSpc>
                <a:spcPct val="150000"/>
              </a:lnSpc>
              <a:spcAft>
                <a:spcPts val="0"/>
              </a:spcAft>
            </a:pPr>
            <a:r>
              <a:rPr lang="es-AR" sz="1600" dirty="0"/>
              <a:t>Eventos de este tipo ocurren cada vez con mayor frecuencia, e </a:t>
            </a:r>
            <a:r>
              <a:rPr lang="es-AR" sz="1600" dirty="0" smtClean="0"/>
              <a:t>incluyen:</a:t>
            </a:r>
            <a:endParaRPr lang="es-AR" sz="1600" b="1" dirty="0" smtClean="0">
              <a:solidFill>
                <a:srgbClr val="3C8A2E"/>
              </a:solidFill>
            </a:endParaRPr>
          </a:p>
          <a:p>
            <a:pPr marL="285750" indent="-285750" algn="just">
              <a:lnSpc>
                <a:spcPct val="150000"/>
              </a:lnSpc>
              <a:buFont typeface="Arial" panose="020B0604020202020204" pitchFamily="34" charset="0"/>
              <a:buChar char="•"/>
            </a:pPr>
            <a:endParaRPr lang="es-AR" sz="1600" dirty="0" smtClean="0"/>
          </a:p>
        </p:txBody>
      </p:sp>
      <p:pic>
        <p:nvPicPr>
          <p:cNvPr id="19" name="Picture 18"/>
          <p:cNvPicPr>
            <a:picLocks noChangeAspect="1"/>
          </p:cNvPicPr>
          <p:nvPr/>
        </p:nvPicPr>
        <p:blipFill>
          <a:blip r:embed="rId3"/>
          <a:stretch>
            <a:fillRect/>
          </a:stretch>
        </p:blipFill>
        <p:spPr>
          <a:xfrm>
            <a:off x="4717927" y="2241567"/>
            <a:ext cx="4128715" cy="2910514"/>
          </a:xfrm>
          <a:prstGeom prst="rect">
            <a:avLst/>
          </a:prstGeom>
        </p:spPr>
      </p:pic>
      <p:grpSp>
        <p:nvGrpSpPr>
          <p:cNvPr id="20" name="Group 19"/>
          <p:cNvGrpSpPr/>
          <p:nvPr/>
        </p:nvGrpSpPr>
        <p:grpSpPr>
          <a:xfrm>
            <a:off x="828900" y="2175314"/>
            <a:ext cx="3600000" cy="1080000"/>
            <a:chOff x="828900" y="4572259"/>
            <a:chExt cx="3600000" cy="1080000"/>
          </a:xfrm>
        </p:grpSpPr>
        <p:sp>
          <p:nvSpPr>
            <p:cNvPr id="21" name="Rounded Rectangle 20"/>
            <p:cNvSpPr/>
            <p:nvPr/>
          </p:nvSpPr>
          <p:spPr>
            <a:xfrm>
              <a:off x="828900" y="4572259"/>
              <a:ext cx="3600000" cy="1080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4375"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smtClean="0">
                  <a:ln>
                    <a:noFill/>
                  </a:ln>
                  <a:solidFill>
                    <a:prstClr val="white"/>
                  </a:solidFill>
                  <a:effectLst/>
                  <a:uLnTx/>
                  <a:uFillTx/>
                  <a:latin typeface="Verdana"/>
                  <a:ea typeface="+mn-ea"/>
                  <a:cs typeface="+mn-cs"/>
                </a:rPr>
                <a:t>Falla de la cadena de suministro</a:t>
              </a:r>
              <a:endParaRPr kumimoji="0" lang="es-AR" sz="18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22" name="Picture 3" descr="\\Cagmasrv1\sso$\Gestion_Deloitte\Global_Brand\- Templates\Icons\Iconography Deloitte\Icon_Chain_MBlue.png"/>
            <p:cNvPicPr>
              <a:picLocks noChangeAspect="1" noChangeArrowheads="1"/>
            </p:cNvPicPr>
            <p:nvPr/>
          </p:nvPicPr>
          <p:blipFill>
            <a:blip r:embed="rId4" cstate="screen">
              <a:biLevel thresh="25000"/>
              <a:extLst>
                <a:ext uri="{28A0092B-C50C-407E-A947-70E740481C1C}">
                  <a14:useLocalDpi xmlns:a14="http://schemas.microsoft.com/office/drawing/2010/main" xmlns=""/>
                </a:ext>
              </a:extLst>
            </a:blip>
            <a:srcRect/>
            <a:stretch>
              <a:fillRect/>
            </a:stretch>
          </p:blipFill>
          <p:spPr bwMode="auto">
            <a:xfrm>
              <a:off x="977950" y="4849019"/>
              <a:ext cx="634106" cy="63878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 name="Picture 3"/>
          <p:cNvPicPr>
            <a:picLocks noChangeAspect="1"/>
          </p:cNvPicPr>
          <p:nvPr/>
        </p:nvPicPr>
        <p:blipFill>
          <a:blip r:embed="rId5"/>
          <a:stretch>
            <a:fillRect/>
          </a:stretch>
        </p:blipFill>
        <p:spPr>
          <a:xfrm>
            <a:off x="376238" y="3638679"/>
            <a:ext cx="5082912" cy="2828436"/>
          </a:xfrm>
          <a:prstGeom prst="rect">
            <a:avLst/>
          </a:prstGeom>
        </p:spPr>
      </p:pic>
    </p:spTree>
    <p:extLst>
      <p:ext uri="{BB962C8B-B14F-4D97-AF65-F5344CB8AC3E}">
        <p14:creationId xmlns:p14="http://schemas.microsoft.com/office/powerpoint/2010/main" xmlns="" val="1860987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5adcHmchbU.LXdhMNfD8P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HOnBQCgtsUC2rJ9O1cap0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AKiwZFH0IUasLUfybEqiI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MsPxXFmmGEqyC8gdNA_50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5adcHmchbU.LXdhMNfD8P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5adcHmchbU.LXdhMNfD8P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aH4Npqag8ESMrCAv3xFb0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Deloitte_4_3_Onscreen.potx" id="{300F3ED9-9C4C-4838-B157-107BB206E623}" vid="{ABD9136E-862F-4680-B56C-E8832C898B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2256</Words>
  <Application>Microsoft Office PowerPoint</Application>
  <PresentationFormat>On-screen Show (4:3)</PresentationFormat>
  <Paragraphs>387</Paragraphs>
  <Slides>46</Slides>
  <Notes>32</Notes>
  <HiddenSlides>0</HiddenSlides>
  <MMClips>4</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49" baseType="lpstr">
      <vt:lpstr>Office Theme</vt:lpstr>
      <vt:lpstr>Deloitte 16_9 onscreen</vt:lpstr>
      <vt:lpstr>think-cell Slide</vt:lpstr>
      <vt:lpstr>Ejercicio Práctico de Simulación de una Crisis ante un evento de CiberSeguridad </vt:lpstr>
      <vt:lpstr>Agenda</vt:lpstr>
      <vt:lpstr>Conceptos Generales de Gestión de Crisis </vt:lpstr>
      <vt:lpstr>Gestión de Crisis</vt:lpstr>
      <vt:lpstr>Gestión de Crisis</vt:lpstr>
      <vt:lpstr>Gestión de Crisis</vt:lpstr>
      <vt:lpstr>Gestión de Crisis</vt:lpstr>
      <vt:lpstr>Gestión de Crisis</vt:lpstr>
      <vt:lpstr>Gestión de Crisis</vt:lpstr>
      <vt:lpstr>Gestión de Crisis</vt:lpstr>
      <vt:lpstr>Particularidades de una Crisis CYBER</vt:lpstr>
      <vt:lpstr>Por qué Prepararse para una Crisis CYBER?</vt:lpstr>
      <vt:lpstr>Que está pasando en Latinoamérica?</vt:lpstr>
      <vt:lpstr>Gestión de una Crisis CYBER</vt:lpstr>
      <vt:lpstr>Gestión de una Crisis CYBER</vt:lpstr>
      <vt:lpstr>Gestión de una Crisis CYBER</vt:lpstr>
      <vt:lpstr>Ejercicio de  Cyber Simulación</vt:lpstr>
      <vt:lpstr>Ejercicio de  Cyber Simulación</vt:lpstr>
      <vt:lpstr>Ejercicio de Simulación</vt:lpstr>
      <vt:lpstr>Ejercicio de Simulación</vt:lpstr>
      <vt:lpstr>Ejercicio de Simulación</vt:lpstr>
      <vt:lpstr>Ejercicio de Cyber Simulación</vt:lpstr>
      <vt:lpstr>LatamBank</vt:lpstr>
      <vt:lpstr>LatamBank</vt:lpstr>
      <vt:lpstr>Ejercicio de Cyber Simulación</vt:lpstr>
      <vt:lpstr>Equipo de Crisis</vt:lpstr>
      <vt:lpstr>Equipo de Crisis</vt:lpstr>
      <vt:lpstr>Ejercicio de Cyber Simulación</vt:lpstr>
      <vt:lpstr>Movimiento N°1</vt:lpstr>
      <vt:lpstr>Movimiento N°1</vt:lpstr>
      <vt:lpstr>Movimiento N°1</vt:lpstr>
      <vt:lpstr>Movimiento N°1</vt:lpstr>
      <vt:lpstr>Movimiento N°1</vt:lpstr>
      <vt:lpstr>Movimiento N°1</vt:lpstr>
      <vt:lpstr>Movimiento N°2</vt:lpstr>
      <vt:lpstr>Movimiento N°2</vt:lpstr>
      <vt:lpstr>Movimiento N°2</vt:lpstr>
      <vt:lpstr>Movimiento N°2</vt:lpstr>
      <vt:lpstr>Movimiento N°2</vt:lpstr>
      <vt:lpstr>Movimiento N°2</vt:lpstr>
      <vt:lpstr>Ejercicio de Cyber Simulación</vt:lpstr>
      <vt:lpstr>Cierre del Ejercicio</vt:lpstr>
      <vt:lpstr>Cierre de la Actividad</vt:lpstr>
      <vt:lpstr>Estrategias para Gestión de CYBER Riesgos</vt:lpstr>
      <vt:lpstr>Preguntas?</vt:lpstr>
      <vt:lpstr>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jramirez</dc:creator>
  <cp:lastModifiedBy>jramirez</cp:lastModifiedBy>
  <cp:revision>3</cp:revision>
  <dcterms:created xsi:type="dcterms:W3CDTF">2017-08-08T22:35:34Z</dcterms:created>
  <dcterms:modified xsi:type="dcterms:W3CDTF">2017-08-21T13:17:56Z</dcterms:modified>
</cp:coreProperties>
</file>